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5</a:t>
            </a:r>
            <a:r>
              <a:rPr spc="5" dirty="0"/>
              <a:t>/</a:t>
            </a:r>
            <a:r>
              <a:rPr dirty="0"/>
              <a:t>3</a:t>
            </a:r>
            <a:r>
              <a:rPr spc="5" dirty="0"/>
              <a:t>0</a:t>
            </a:r>
            <a:r>
              <a:rPr dirty="0"/>
              <a:t>/2</a:t>
            </a:r>
            <a:r>
              <a:rPr spc="5" dirty="0"/>
              <a:t>0</a:t>
            </a:r>
            <a:r>
              <a:rPr dirty="0"/>
              <a:t>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5</a:t>
            </a:r>
            <a:r>
              <a:rPr spc="5" dirty="0"/>
              <a:t>/</a:t>
            </a:r>
            <a:r>
              <a:rPr dirty="0"/>
              <a:t>3</a:t>
            </a:r>
            <a:r>
              <a:rPr spc="5" dirty="0"/>
              <a:t>0</a:t>
            </a:r>
            <a:r>
              <a:rPr dirty="0"/>
              <a:t>/2</a:t>
            </a:r>
            <a:r>
              <a:rPr spc="5" dirty="0"/>
              <a:t>0</a:t>
            </a:r>
            <a:r>
              <a:rPr dirty="0"/>
              <a:t>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5</a:t>
            </a:r>
            <a:r>
              <a:rPr spc="5" dirty="0"/>
              <a:t>/</a:t>
            </a:r>
            <a:r>
              <a:rPr dirty="0"/>
              <a:t>3</a:t>
            </a:r>
            <a:r>
              <a:rPr spc="5" dirty="0"/>
              <a:t>0</a:t>
            </a:r>
            <a:r>
              <a:rPr dirty="0"/>
              <a:t>/2</a:t>
            </a:r>
            <a:r>
              <a:rPr spc="5" dirty="0"/>
              <a:t>0</a:t>
            </a:r>
            <a:r>
              <a:rPr dirty="0"/>
              <a:t>20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5</a:t>
            </a:r>
            <a:r>
              <a:rPr spc="5" dirty="0"/>
              <a:t>/</a:t>
            </a:r>
            <a:r>
              <a:rPr dirty="0"/>
              <a:t>3</a:t>
            </a:r>
            <a:r>
              <a:rPr spc="5" dirty="0"/>
              <a:t>0</a:t>
            </a:r>
            <a:r>
              <a:rPr dirty="0"/>
              <a:t>/2</a:t>
            </a:r>
            <a:r>
              <a:rPr spc="5" dirty="0"/>
              <a:t>0</a:t>
            </a:r>
            <a:r>
              <a:rPr dirty="0"/>
              <a:t>20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5</a:t>
            </a:r>
            <a:r>
              <a:rPr spc="5" dirty="0"/>
              <a:t>/</a:t>
            </a:r>
            <a:r>
              <a:rPr dirty="0"/>
              <a:t>3</a:t>
            </a:r>
            <a:r>
              <a:rPr spc="5" dirty="0"/>
              <a:t>0</a:t>
            </a:r>
            <a:r>
              <a:rPr dirty="0"/>
              <a:t>/2</a:t>
            </a:r>
            <a:r>
              <a:rPr spc="5" dirty="0"/>
              <a:t>0</a:t>
            </a:r>
            <a:r>
              <a:rPr dirty="0"/>
              <a:t>20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29250" y="2285"/>
            <a:ext cx="144907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276" y="3002940"/>
            <a:ext cx="11370310" cy="2616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342382" y="6464909"/>
            <a:ext cx="150685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6939" y="6464909"/>
            <a:ext cx="68706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5</a:t>
            </a:r>
            <a:r>
              <a:rPr spc="5" dirty="0"/>
              <a:t>/</a:t>
            </a:r>
            <a:r>
              <a:rPr dirty="0"/>
              <a:t>3</a:t>
            </a:r>
            <a:r>
              <a:rPr spc="5" dirty="0"/>
              <a:t>0</a:t>
            </a:r>
            <a:r>
              <a:rPr dirty="0"/>
              <a:t>/2</a:t>
            </a:r>
            <a:r>
              <a:rPr spc="5" dirty="0"/>
              <a:t>0</a:t>
            </a:r>
            <a:r>
              <a:rPr dirty="0"/>
              <a:t>20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68811" y="6464909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0" y="2116582"/>
            <a:ext cx="12192000" cy="40761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620"/>
              </a:spcBef>
            </a:pPr>
            <a:r>
              <a:rPr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Selected </a:t>
            </a:r>
            <a:r>
              <a:rPr sz="4400" spc="-7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Topics </a:t>
            </a:r>
            <a:r>
              <a:rPr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Computer</a:t>
            </a:r>
            <a:r>
              <a:rPr sz="4400" spc="-18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</a:t>
            </a:r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4400" spc="-5" dirty="0"/>
              <a:t>Chapter</a:t>
            </a:r>
            <a:r>
              <a:rPr lang="en-US" sz="4400" spc="-65" dirty="0"/>
              <a:t> </a:t>
            </a:r>
            <a:r>
              <a:rPr lang="en-US" sz="4400" spc="-5" dirty="0" smtClean="0"/>
              <a:t>one</a:t>
            </a:r>
            <a:br>
              <a:rPr lang="en-US" sz="4400" spc="-5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spc="-5" dirty="0"/>
              <a:t>Natural Language </a:t>
            </a:r>
            <a:r>
              <a:rPr lang="en-US" sz="4400" spc="-10" dirty="0"/>
              <a:t>Processing</a:t>
            </a:r>
            <a:r>
              <a:rPr lang="en-US" sz="4400" spc="10" dirty="0"/>
              <a:t> </a:t>
            </a:r>
            <a:r>
              <a:rPr lang="en-US" sz="4400" spc="-5" dirty="0"/>
              <a:t>(NLP)</a:t>
            </a:r>
            <a:r>
              <a:rPr lang="en-US" sz="4400" dirty="0"/>
              <a:t/>
            </a:r>
            <a:br>
              <a:rPr lang="en-US" sz="4400" dirty="0"/>
            </a:br>
            <a:endParaRPr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171935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36461"/>
            <a:ext cx="10515600" cy="546100"/>
          </a:xfrm>
          <a:custGeom>
            <a:avLst/>
            <a:gdLst/>
            <a:ahLst/>
            <a:cxnLst/>
            <a:rect l="l" t="t" r="r" b="b"/>
            <a:pathLst>
              <a:path w="10515600" h="546100">
                <a:moveTo>
                  <a:pt x="10515600" y="0"/>
                </a:moveTo>
                <a:lnTo>
                  <a:pt x="0" y="0"/>
                </a:lnTo>
                <a:lnTo>
                  <a:pt x="0" y="545909"/>
                </a:lnTo>
                <a:lnTo>
                  <a:pt x="10515600" y="545909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34436" y="79705"/>
            <a:ext cx="6724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NLP(natural language</a:t>
            </a:r>
            <a:r>
              <a:rPr spc="-50" dirty="0"/>
              <a:t> </a:t>
            </a:r>
            <a:r>
              <a:rPr spc="-10" dirty="0"/>
              <a:t>processing)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2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297" y="995248"/>
            <a:ext cx="11414125" cy="547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/>
                <a:cs typeface="Times New Roman"/>
              </a:rPr>
              <a:t>Natural</a:t>
            </a:r>
            <a:r>
              <a:rPr sz="3000" b="1" spc="-10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Language</a:t>
            </a:r>
            <a:endParaRPr sz="300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4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Natural language </a:t>
            </a:r>
            <a:r>
              <a:rPr sz="2800" spc="-5" dirty="0">
                <a:latin typeface="Times New Roman"/>
                <a:cs typeface="Times New Roman"/>
              </a:rPr>
              <a:t>refers to human languages (Amharic, Afaan Oromo,  </a:t>
            </a:r>
            <a:r>
              <a:rPr sz="2800" spc="-15" dirty="0">
                <a:latin typeface="Times New Roman"/>
                <a:cs typeface="Times New Roman"/>
              </a:rPr>
              <a:t>Tigrigna, </a:t>
            </a:r>
            <a:r>
              <a:rPr sz="2800" spc="-5" dirty="0">
                <a:latin typeface="Times New Roman"/>
                <a:cs typeface="Times New Roman"/>
              </a:rPr>
              <a:t>English, Arabic, Chinese, etc.),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opposed to  artificial/programming languages such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C++,Java, Pascal,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</a:t>
            </a:r>
            <a:endParaRPr sz="2800" dirty="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9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Natural language </a:t>
            </a:r>
            <a:r>
              <a:rPr sz="2800" spc="-5" dirty="0">
                <a:latin typeface="Times New Roman"/>
                <a:cs typeface="Times New Roman"/>
              </a:rPr>
              <a:t>is represented </a:t>
            </a:r>
            <a:r>
              <a:rPr sz="2800" dirty="0">
                <a:latin typeface="Times New Roman"/>
                <a:cs typeface="Times New Roman"/>
              </a:rPr>
              <a:t>using </a:t>
            </a:r>
            <a:r>
              <a:rPr sz="2800" spc="-5" dirty="0">
                <a:latin typeface="Times New Roman"/>
                <a:cs typeface="Times New Roman"/>
              </a:rPr>
              <a:t>texts in spoken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written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forms.</a:t>
            </a:r>
            <a:endParaRPr sz="28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2675"/>
              </a:spcBef>
            </a:pPr>
            <a:r>
              <a:rPr sz="2800" b="1" spc="-5" dirty="0">
                <a:latin typeface="Times New Roman"/>
                <a:cs typeface="Times New Roman"/>
              </a:rPr>
              <a:t>Natural Language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Processing</a:t>
            </a:r>
            <a:endParaRPr sz="2800" dirty="0">
              <a:latin typeface="Times New Roman"/>
              <a:cs typeface="Times New Roman"/>
            </a:endParaRPr>
          </a:p>
          <a:p>
            <a:pPr marL="241300" marR="6985" indent="-228600" algn="just">
              <a:lnSpc>
                <a:spcPct val="15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NLP is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computerized approach to analyzing </a:t>
            </a:r>
            <a:r>
              <a:rPr sz="2800" spc="-10" dirty="0">
                <a:latin typeface="Times New Roman"/>
                <a:cs typeface="Times New Roman"/>
              </a:rPr>
              <a:t>text </a:t>
            </a:r>
            <a:r>
              <a:rPr sz="2800" spc="-5" dirty="0">
                <a:latin typeface="Times New Roman"/>
                <a:cs typeface="Times New Roman"/>
              </a:rPr>
              <a:t>that is based </a:t>
            </a:r>
            <a:r>
              <a:rPr sz="2800" dirty="0">
                <a:latin typeface="Times New Roman"/>
                <a:cs typeface="Times New Roman"/>
              </a:rPr>
              <a:t>on </a:t>
            </a:r>
            <a:r>
              <a:rPr sz="2800" spc="-5" dirty="0">
                <a:latin typeface="Times New Roman"/>
                <a:cs typeface="Times New Roman"/>
              </a:rPr>
              <a:t>both a  set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theories and a set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technologies.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09207"/>
            <a:ext cx="10515600" cy="473075"/>
          </a:xfrm>
          <a:custGeom>
            <a:avLst/>
            <a:gdLst/>
            <a:ahLst/>
            <a:cxnLst/>
            <a:rect l="l" t="t" r="r" b="b"/>
            <a:pathLst>
              <a:path w="10515600" h="473075">
                <a:moveTo>
                  <a:pt x="10515600" y="0"/>
                </a:moveTo>
                <a:lnTo>
                  <a:pt x="0" y="0"/>
                </a:lnTo>
                <a:lnTo>
                  <a:pt x="0" y="472706"/>
                </a:lnTo>
                <a:lnTo>
                  <a:pt x="10515600" y="472706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3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50" y="612089"/>
            <a:ext cx="11413490" cy="3907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Natural </a:t>
            </a:r>
            <a:r>
              <a:rPr sz="2800" b="1" dirty="0">
                <a:latin typeface="Times New Roman"/>
                <a:cs typeface="Times New Roman"/>
              </a:rPr>
              <a:t>Language</a:t>
            </a:r>
            <a:r>
              <a:rPr sz="2800" b="1" spc="-10" dirty="0">
                <a:latin typeface="Times New Roman"/>
                <a:cs typeface="Times New Roman"/>
              </a:rPr>
              <a:t> Processing</a:t>
            </a:r>
            <a:endParaRPr sz="2800">
              <a:latin typeface="Times New Roman"/>
              <a:cs typeface="Times New Roman"/>
            </a:endParaRPr>
          </a:p>
          <a:p>
            <a:pPr marL="295275" indent="-283210" algn="just">
              <a:lnSpc>
                <a:spcPct val="100000"/>
              </a:lnSpc>
              <a:spcBef>
                <a:spcPts val="268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A more comprehensive </a:t>
            </a:r>
            <a:r>
              <a:rPr sz="2800" dirty="0">
                <a:latin typeface="Times New Roman"/>
                <a:cs typeface="Times New Roman"/>
              </a:rPr>
              <a:t>definition of </a:t>
            </a:r>
            <a:r>
              <a:rPr sz="2800" spc="-5" dirty="0">
                <a:latin typeface="Times New Roman"/>
                <a:cs typeface="Times New Roman"/>
              </a:rPr>
              <a:t>NLP is given</a:t>
            </a:r>
            <a:r>
              <a:rPr sz="2800" spc="-25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as: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An interdisciplinary field of study dealing with computational techniques </a:t>
            </a:r>
            <a:r>
              <a:rPr sz="2800" dirty="0">
                <a:latin typeface="Times New Roman"/>
                <a:cs typeface="Times New Roman"/>
              </a:rPr>
              <a:t>for  </a:t>
            </a:r>
            <a:r>
              <a:rPr sz="2800" spc="-5" dirty="0">
                <a:latin typeface="Times New Roman"/>
                <a:cs typeface="Times New Roman"/>
              </a:rPr>
              <a:t>analyzing and representing naturally occurring texts </a:t>
            </a:r>
            <a:r>
              <a:rPr sz="2800" spc="-10" dirty="0">
                <a:latin typeface="Times New Roman"/>
                <a:cs typeface="Times New Roman"/>
              </a:rPr>
              <a:t>at </a:t>
            </a:r>
            <a:r>
              <a:rPr sz="2800" dirty="0">
                <a:latin typeface="Times New Roman"/>
                <a:cs typeface="Times New Roman"/>
              </a:rPr>
              <a:t>one or </a:t>
            </a:r>
            <a:r>
              <a:rPr sz="2800" spc="-5" dirty="0">
                <a:latin typeface="Times New Roman"/>
                <a:cs typeface="Times New Roman"/>
              </a:rPr>
              <a:t>more levels </a:t>
            </a:r>
            <a:r>
              <a:rPr sz="2800" dirty="0">
                <a:latin typeface="Times New Roman"/>
                <a:cs typeface="Times New Roman"/>
              </a:rPr>
              <a:t>of  </a:t>
            </a:r>
            <a:r>
              <a:rPr sz="2800" spc="-5" dirty="0">
                <a:latin typeface="Times New Roman"/>
                <a:cs typeface="Times New Roman"/>
              </a:rPr>
              <a:t>linguistic analysis </a:t>
            </a:r>
            <a:r>
              <a:rPr sz="2800" dirty="0">
                <a:latin typeface="Times New Roman"/>
                <a:cs typeface="Times New Roman"/>
              </a:rPr>
              <a:t>for the purpose of </a:t>
            </a:r>
            <a:r>
              <a:rPr sz="2800" spc="-5" dirty="0">
                <a:latin typeface="Times New Roman"/>
                <a:cs typeface="Times New Roman"/>
              </a:rPr>
              <a:t>achieving human-like language  processing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a range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tasks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-5" dirty="0">
                <a:latin typeface="Times New Roman"/>
                <a:cs typeface="Times New Roman"/>
              </a:rPr>
              <a:t> applications.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09207"/>
            <a:ext cx="10515600" cy="473075"/>
          </a:xfrm>
          <a:custGeom>
            <a:avLst/>
            <a:gdLst/>
            <a:ahLst/>
            <a:cxnLst/>
            <a:rect l="l" t="t" r="r" b="b"/>
            <a:pathLst>
              <a:path w="10515600" h="473075">
                <a:moveTo>
                  <a:pt x="10515600" y="0"/>
                </a:moveTo>
                <a:lnTo>
                  <a:pt x="0" y="0"/>
                </a:lnTo>
                <a:lnTo>
                  <a:pt x="0" y="472706"/>
                </a:lnTo>
                <a:lnTo>
                  <a:pt x="10515600" y="472706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4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297" y="720268"/>
            <a:ext cx="11411585" cy="505777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10"/>
              </a:spcBef>
            </a:pPr>
            <a:r>
              <a:rPr sz="2800" spc="-5" dirty="0">
                <a:latin typeface="Times New Roman"/>
                <a:cs typeface="Times New Roman"/>
              </a:rPr>
              <a:t>...interdisciplinary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field...</a:t>
            </a:r>
            <a:endParaRPr sz="2800">
              <a:latin typeface="Times New Roman"/>
              <a:cs typeface="Times New Roman"/>
            </a:endParaRPr>
          </a:p>
          <a:p>
            <a:pPr marL="241300" marR="6350" indent="-228600" algn="just">
              <a:lnSpc>
                <a:spcPct val="100000"/>
              </a:lnSpc>
              <a:spcBef>
                <a:spcPts val="10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Several fields including linguistics, psycholinguistics, mathematics, computer  science, and electrical engineering contribute to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research </a:t>
            </a:r>
            <a:r>
              <a:rPr sz="2800" dirty="0">
                <a:latin typeface="Times New Roman"/>
                <a:cs typeface="Times New Roman"/>
              </a:rPr>
              <a:t>and </a:t>
            </a:r>
            <a:r>
              <a:rPr sz="2800" spc="-5" dirty="0">
                <a:latin typeface="Times New Roman"/>
                <a:cs typeface="Times New Roman"/>
              </a:rPr>
              <a:t>development  of </a:t>
            </a:r>
            <a:r>
              <a:rPr sz="2800" spc="-85" dirty="0">
                <a:latin typeface="Times New Roman"/>
                <a:cs typeface="Times New Roman"/>
              </a:rPr>
              <a:t>NLP.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800" spc="-5" dirty="0">
                <a:latin typeface="Times New Roman"/>
                <a:cs typeface="Times New Roman"/>
              </a:rPr>
              <a:t>...computational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techniques...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  <a:tab pos="1699260" algn="l"/>
                <a:tab pos="2996565" algn="l"/>
                <a:tab pos="4383405" algn="l"/>
                <a:tab pos="5080000" algn="l"/>
                <a:tab pos="6781165" algn="l"/>
                <a:tab pos="7397115" algn="l"/>
                <a:tab pos="8982075" algn="l"/>
                <a:tab pos="9441180" algn="l"/>
                <a:tab pos="11240770" algn="l"/>
              </a:tabLst>
            </a:pPr>
            <a:r>
              <a:rPr sz="2800" spc="-5" dirty="0">
                <a:latin typeface="Times New Roman"/>
                <a:cs typeface="Times New Roman"/>
              </a:rPr>
              <a:t>Mul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5" dirty="0">
                <a:latin typeface="Times New Roman"/>
                <a:cs typeface="Times New Roman"/>
              </a:rPr>
              <a:t>els,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eth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ds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al</a:t>
            </a:r>
            <a:r>
              <a:rPr sz="2800" spc="-15" dirty="0">
                <a:latin typeface="Times New Roman"/>
                <a:cs typeface="Times New Roman"/>
              </a:rPr>
              <a:t>g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ith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1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5" dirty="0">
                <a:latin typeface="Times New Roman"/>
                <a:cs typeface="Times New Roman"/>
              </a:rPr>
              <a:t>ed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co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5" dirty="0">
                <a:latin typeface="Times New Roman"/>
                <a:cs typeface="Times New Roman"/>
              </a:rPr>
              <a:t>p</a:t>
            </a:r>
            <a:r>
              <a:rPr sz="2800" spc="-5" dirty="0">
                <a:latin typeface="Times New Roman"/>
                <a:cs typeface="Times New Roman"/>
              </a:rPr>
              <a:t>lish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  particular </a:t>
            </a:r>
            <a:r>
              <a:rPr sz="2800" dirty="0">
                <a:latin typeface="Times New Roman"/>
                <a:cs typeface="Times New Roman"/>
              </a:rPr>
              <a:t>type </a:t>
            </a:r>
            <a:r>
              <a:rPr sz="2800" spc="-5" dirty="0">
                <a:latin typeface="Times New Roman"/>
                <a:cs typeface="Times New Roman"/>
              </a:rPr>
              <a:t>of language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analysis.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800" spc="-5" dirty="0">
                <a:latin typeface="Times New Roman"/>
                <a:cs typeface="Times New Roman"/>
              </a:rPr>
              <a:t>...naturally occurring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texts...</a:t>
            </a:r>
            <a:endParaRPr sz="2800">
              <a:latin typeface="Times New Roman"/>
              <a:cs typeface="Times New Roman"/>
            </a:endParaRPr>
          </a:p>
          <a:p>
            <a:pPr marL="241300" marR="5715" indent="-228600">
              <a:lnSpc>
                <a:spcPct val="100000"/>
              </a:lnSpc>
              <a:spcBef>
                <a:spcPts val="994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45" dirty="0">
                <a:latin typeface="Times New Roman"/>
                <a:cs typeface="Times New Roman"/>
              </a:rPr>
              <a:t>Texts </a:t>
            </a:r>
            <a:r>
              <a:rPr sz="2800" spc="-10" dirty="0">
                <a:latin typeface="Times New Roman"/>
                <a:cs typeface="Times New Roman"/>
              </a:rPr>
              <a:t>can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in spoken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written forms representing natural languages used  by humans to </a:t>
            </a:r>
            <a:r>
              <a:rPr sz="2800" spc="-10" dirty="0">
                <a:latin typeface="Times New Roman"/>
                <a:cs typeface="Times New Roman"/>
              </a:rPr>
              <a:t>communicate </a:t>
            </a:r>
            <a:r>
              <a:rPr sz="2800" spc="-5" dirty="0">
                <a:latin typeface="Times New Roman"/>
                <a:cs typeface="Times New Roman"/>
              </a:rPr>
              <a:t>to one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another.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09207"/>
            <a:ext cx="10515600" cy="473075"/>
          </a:xfrm>
          <a:custGeom>
            <a:avLst/>
            <a:gdLst/>
            <a:ahLst/>
            <a:cxnLst/>
            <a:rect l="l" t="t" r="r" b="b"/>
            <a:pathLst>
              <a:path w="10515600" h="473075">
                <a:moveTo>
                  <a:pt x="10515600" y="0"/>
                </a:moveTo>
                <a:lnTo>
                  <a:pt x="0" y="0"/>
                </a:lnTo>
                <a:lnTo>
                  <a:pt x="0" y="472706"/>
                </a:lnTo>
                <a:lnTo>
                  <a:pt x="10515600" y="472706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5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50" y="449986"/>
            <a:ext cx="11544300" cy="52082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800" spc="-5" dirty="0">
                <a:latin typeface="Times New Roman"/>
                <a:cs typeface="Times New Roman"/>
              </a:rPr>
              <a:t>...levels </a:t>
            </a:r>
            <a:r>
              <a:rPr sz="2800" dirty="0">
                <a:latin typeface="Times New Roman"/>
                <a:cs typeface="Times New Roman"/>
              </a:rPr>
              <a:t>of linguistic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analysis...</a:t>
            </a:r>
            <a:endParaRPr sz="2800">
              <a:latin typeface="Times New Roman"/>
              <a:cs typeface="Times New Roman"/>
            </a:endParaRPr>
          </a:p>
          <a:p>
            <a:pPr marL="241300" marR="9525" indent="-22860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Multiple types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language processing are known to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10" dirty="0">
                <a:latin typeface="Times New Roman"/>
                <a:cs typeface="Times New Roman"/>
              </a:rPr>
              <a:t>at </a:t>
            </a:r>
            <a:r>
              <a:rPr sz="2800" dirty="0">
                <a:latin typeface="Times New Roman"/>
                <a:cs typeface="Times New Roman"/>
              </a:rPr>
              <a:t>work </a:t>
            </a:r>
            <a:r>
              <a:rPr sz="2800" spc="-5" dirty="0">
                <a:latin typeface="Times New Roman"/>
                <a:cs typeface="Times New Roman"/>
              </a:rPr>
              <a:t>when humans  produce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comprehend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800" spc="-5" dirty="0">
                <a:latin typeface="Times New Roman"/>
                <a:cs typeface="Times New Roman"/>
              </a:rPr>
              <a:t>...human-like language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processing...</a:t>
            </a:r>
            <a:endParaRPr sz="2800">
              <a:latin typeface="Times New Roman"/>
              <a:cs typeface="Times New Roman"/>
            </a:endParaRPr>
          </a:p>
          <a:p>
            <a:pPr marL="241300" marR="6350" indent="-22860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NLP strives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human-like performance, and thus considered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a discipline  within Artificial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Intelligence.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800" spc="-5" dirty="0">
                <a:latin typeface="Times New Roman"/>
                <a:cs typeface="Times New Roman"/>
              </a:rPr>
              <a:t>...tasks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applications...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goal </a:t>
            </a:r>
            <a:r>
              <a:rPr sz="2800" spc="5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NLP is to accomplish human-like language processing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various  tasks and applications such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b="1" spc="-5" dirty="0">
                <a:latin typeface="Times New Roman"/>
                <a:cs typeface="Times New Roman"/>
              </a:rPr>
              <a:t>machine </a:t>
            </a:r>
            <a:r>
              <a:rPr sz="2800" b="1" dirty="0">
                <a:latin typeface="Times New Roman"/>
                <a:cs typeface="Times New Roman"/>
              </a:rPr>
              <a:t>translation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b="1" dirty="0">
                <a:latin typeface="Times New Roman"/>
                <a:cs typeface="Times New Roman"/>
              </a:rPr>
              <a:t>information </a:t>
            </a:r>
            <a:r>
              <a:rPr sz="2800" b="1" spc="-10" dirty="0">
                <a:latin typeface="Times New Roman"/>
                <a:cs typeface="Times New Roman"/>
              </a:rPr>
              <a:t>retrieval</a:t>
            </a:r>
            <a:r>
              <a:rPr sz="2800" spc="-10" dirty="0">
                <a:latin typeface="Times New Roman"/>
                <a:cs typeface="Times New Roman"/>
              </a:rPr>
              <a:t>,  </a:t>
            </a:r>
            <a:r>
              <a:rPr sz="2800" b="1" spc="-5" dirty="0">
                <a:latin typeface="Times New Roman"/>
                <a:cs typeface="Times New Roman"/>
              </a:rPr>
              <a:t>question-answering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09207"/>
            <a:ext cx="10515600" cy="473075"/>
          </a:xfrm>
          <a:custGeom>
            <a:avLst/>
            <a:gdLst/>
            <a:ahLst/>
            <a:cxnLst/>
            <a:rect l="l" t="t" r="r" b="b"/>
            <a:pathLst>
              <a:path w="10515600" h="473075">
                <a:moveTo>
                  <a:pt x="10515600" y="0"/>
                </a:moveTo>
                <a:lnTo>
                  <a:pt x="0" y="0"/>
                </a:lnTo>
                <a:lnTo>
                  <a:pt x="0" y="472706"/>
                </a:lnTo>
                <a:lnTo>
                  <a:pt x="10515600" y="472706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6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50" y="757885"/>
            <a:ext cx="11414125" cy="5655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7620" indent="-228600" algn="just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Closely related (and overlapping) fields are Natural Language Understanding  and Computational </a:t>
            </a:r>
            <a:r>
              <a:rPr sz="2800" dirty="0">
                <a:latin typeface="Times New Roman"/>
                <a:cs typeface="Times New Roman"/>
              </a:rPr>
              <a:t>Linguistics.</a:t>
            </a:r>
          </a:p>
          <a:p>
            <a:pPr marL="241300" marR="7620" indent="-228600" algn="just">
              <a:lnSpc>
                <a:spcPct val="100000"/>
              </a:lnSpc>
              <a:spcBef>
                <a:spcPts val="10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field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NLP was originally referred to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Natural </a:t>
            </a:r>
            <a:r>
              <a:rPr sz="2800" dirty="0">
                <a:latin typeface="Times New Roman"/>
                <a:cs typeface="Times New Roman"/>
              </a:rPr>
              <a:t>Language  </a:t>
            </a:r>
            <a:r>
              <a:rPr sz="2800" spc="-5" dirty="0">
                <a:latin typeface="Times New Roman"/>
                <a:cs typeface="Times New Roman"/>
              </a:rPr>
              <a:t>Understanding (NLU) in the early days of Artificial Intelligence. A </a:t>
            </a:r>
            <a:r>
              <a:rPr sz="2800" dirty="0">
                <a:latin typeface="Times New Roman"/>
                <a:cs typeface="Times New Roman"/>
              </a:rPr>
              <a:t>full </a:t>
            </a:r>
            <a:r>
              <a:rPr sz="2800" spc="-5" dirty="0">
                <a:latin typeface="Times New Roman"/>
                <a:cs typeface="Times New Roman"/>
              </a:rPr>
              <a:t>NLU  system would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able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to:</a:t>
            </a:r>
          </a:p>
          <a:p>
            <a:pPr marL="749300" lvl="1" indent="-280035">
              <a:lnSpc>
                <a:spcPct val="100000"/>
              </a:lnSpc>
              <a:spcBef>
                <a:spcPts val="49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paraphrase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dirty="0">
                <a:latin typeface="Times New Roman"/>
                <a:cs typeface="Times New Roman"/>
              </a:rPr>
              <a:t>input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50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translate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text into another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50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answer questions about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contents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49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draw inferences from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text.</a:t>
            </a:r>
            <a:endParaRPr sz="280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0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Computational Linguistics </a:t>
            </a:r>
            <a:r>
              <a:rPr sz="2800" spc="-15" dirty="0">
                <a:latin typeface="Times New Roman"/>
                <a:cs typeface="Times New Roman"/>
              </a:rPr>
              <a:t>emerged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a field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study in linguistics with </a:t>
            </a:r>
            <a:r>
              <a:rPr sz="2800" dirty="0">
                <a:latin typeface="Times New Roman"/>
                <a:cs typeface="Times New Roman"/>
              </a:rPr>
              <a:t>the  </a:t>
            </a:r>
            <a:r>
              <a:rPr sz="2800" spc="-5" dirty="0">
                <a:latin typeface="Times New Roman"/>
                <a:cs typeface="Times New Roman"/>
              </a:rPr>
              <a:t>purpose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providing computational models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various linguistics  phenomena.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95554"/>
            <a:ext cx="10515600" cy="486409"/>
          </a:xfrm>
          <a:custGeom>
            <a:avLst/>
            <a:gdLst/>
            <a:ahLst/>
            <a:cxnLst/>
            <a:rect l="l" t="t" r="r" b="b"/>
            <a:pathLst>
              <a:path w="10515600" h="486409">
                <a:moveTo>
                  <a:pt x="10515600" y="0"/>
                </a:moveTo>
                <a:lnTo>
                  <a:pt x="0" y="0"/>
                </a:lnTo>
                <a:lnTo>
                  <a:pt x="0" y="486359"/>
                </a:lnTo>
                <a:lnTo>
                  <a:pt x="10515600" y="486359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6202" y="8966"/>
            <a:ext cx="1449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7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50" y="526185"/>
            <a:ext cx="11343640" cy="4633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0160" indent="-228600">
              <a:lnSpc>
                <a:spcPct val="150000"/>
              </a:lnSpc>
              <a:spcBef>
                <a:spcPts val="1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An alternative view on </a:t>
            </a:r>
            <a:r>
              <a:rPr sz="2800" spc="-10" dirty="0">
                <a:latin typeface="Times New Roman"/>
                <a:cs typeface="Times New Roman"/>
              </a:rPr>
              <a:t>NLP </a:t>
            </a:r>
            <a:r>
              <a:rPr sz="2800" spc="-5" dirty="0">
                <a:latin typeface="Times New Roman"/>
                <a:cs typeface="Times New Roman"/>
              </a:rPr>
              <a:t>is that it is a computer system which uses natural  language as input and/or </a:t>
            </a:r>
            <a:r>
              <a:rPr sz="2800" dirty="0">
                <a:latin typeface="Times New Roman"/>
                <a:cs typeface="Times New Roman"/>
              </a:rPr>
              <a:t>output. </a:t>
            </a:r>
            <a:r>
              <a:rPr sz="2800" spc="-5" dirty="0">
                <a:latin typeface="Times New Roman"/>
                <a:cs typeface="Times New Roman"/>
              </a:rPr>
              <a:t>In this </a:t>
            </a:r>
            <a:r>
              <a:rPr sz="2800" spc="-40" dirty="0">
                <a:latin typeface="Times New Roman"/>
                <a:cs typeface="Times New Roman"/>
              </a:rPr>
              <a:t>view, </a:t>
            </a:r>
            <a:r>
              <a:rPr sz="2800" spc="-5" dirty="0">
                <a:latin typeface="Times New Roman"/>
                <a:cs typeface="Times New Roman"/>
              </a:rPr>
              <a:t>NLP is considered to have two  </a:t>
            </a:r>
            <a:r>
              <a:rPr sz="2800" dirty="0">
                <a:latin typeface="Times New Roman"/>
                <a:cs typeface="Times New Roman"/>
              </a:rPr>
              <a:t>distinct </a:t>
            </a:r>
            <a:r>
              <a:rPr sz="2800" spc="-5" dirty="0">
                <a:latin typeface="Times New Roman"/>
                <a:cs typeface="Times New Roman"/>
              </a:rPr>
              <a:t>focuses-Natural Language Understanding and Natural Language  Generation.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5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task of Natural Language Understanding is equivalent to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role of  </a:t>
            </a:r>
            <a:r>
              <a:rPr sz="2800" spc="-10" dirty="0">
                <a:latin typeface="Times New Roman"/>
                <a:cs typeface="Times New Roman"/>
              </a:rPr>
              <a:t>reader/listener, </a:t>
            </a:r>
            <a:r>
              <a:rPr sz="2800" spc="-5" dirty="0">
                <a:latin typeface="Times New Roman"/>
                <a:cs typeface="Times New Roman"/>
              </a:rPr>
              <a:t>whereas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task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Natural Language Generation is that of </a:t>
            </a:r>
            <a:r>
              <a:rPr sz="2800" dirty="0">
                <a:latin typeface="Times New Roman"/>
                <a:cs typeface="Times New Roman"/>
              </a:rPr>
              <a:t>the  </a:t>
            </a:r>
            <a:r>
              <a:rPr sz="2800" spc="-15" dirty="0">
                <a:latin typeface="Times New Roman"/>
                <a:cs typeface="Times New Roman"/>
              </a:rPr>
              <a:t>writer/speaker.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95554"/>
            <a:ext cx="10515600" cy="486409"/>
          </a:xfrm>
          <a:custGeom>
            <a:avLst/>
            <a:gdLst/>
            <a:ahLst/>
            <a:cxnLst/>
            <a:rect l="l" t="t" r="r" b="b"/>
            <a:pathLst>
              <a:path w="10515600" h="486409">
                <a:moveTo>
                  <a:pt x="10515600" y="0"/>
                </a:moveTo>
                <a:lnTo>
                  <a:pt x="0" y="0"/>
                </a:lnTo>
                <a:lnTo>
                  <a:pt x="0" y="486359"/>
                </a:lnTo>
                <a:lnTo>
                  <a:pt x="10515600" y="486359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91761" y="0"/>
            <a:ext cx="383730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Importance of</a:t>
            </a:r>
            <a:r>
              <a:rPr spc="-80" dirty="0"/>
              <a:t> </a:t>
            </a:r>
            <a:r>
              <a:rPr dirty="0"/>
              <a:t>NLP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8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50" y="538378"/>
            <a:ext cx="11071860" cy="591058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6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Natural language is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preferred medium of communication for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people.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50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People </a:t>
            </a:r>
            <a:r>
              <a:rPr sz="2800" spc="-10" dirty="0">
                <a:latin typeface="Times New Roman"/>
                <a:cs typeface="Times New Roman"/>
              </a:rPr>
              <a:t>communicate </a:t>
            </a:r>
            <a:r>
              <a:rPr sz="2800" spc="-5" dirty="0">
                <a:latin typeface="Times New Roman"/>
                <a:cs typeface="Times New Roman"/>
              </a:rPr>
              <a:t>with </a:t>
            </a:r>
            <a:r>
              <a:rPr sz="2800" spc="-10" dirty="0">
                <a:latin typeface="Times New Roman"/>
                <a:cs typeface="Times New Roman"/>
              </a:rPr>
              <a:t>each </a:t>
            </a:r>
            <a:r>
              <a:rPr sz="2800" spc="-5" dirty="0">
                <a:latin typeface="Times New Roman"/>
                <a:cs typeface="Times New Roman"/>
              </a:rPr>
              <a:t>other in natural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languages.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50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Scientific articles, </a:t>
            </a:r>
            <a:r>
              <a:rPr sz="2800" spc="-10" dirty="0">
                <a:latin typeface="Times New Roman"/>
                <a:cs typeface="Times New Roman"/>
              </a:rPr>
              <a:t>magazines </a:t>
            </a:r>
            <a:r>
              <a:rPr sz="2800" spc="-5" dirty="0">
                <a:latin typeface="Times New Roman"/>
                <a:cs typeface="Times New Roman"/>
              </a:rPr>
              <a:t>etc. are </a:t>
            </a:r>
            <a:r>
              <a:rPr sz="2800" spc="-10" dirty="0">
                <a:latin typeface="Times New Roman"/>
                <a:cs typeface="Times New Roman"/>
              </a:rPr>
              <a:t>all </a:t>
            </a:r>
            <a:r>
              <a:rPr sz="2800" spc="-5" dirty="0">
                <a:latin typeface="Times New Roman"/>
                <a:cs typeface="Times New Roman"/>
              </a:rPr>
              <a:t>in natural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languages.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49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Billions of </a:t>
            </a:r>
            <a:r>
              <a:rPr sz="2800" spc="-10" dirty="0">
                <a:latin typeface="Times New Roman"/>
                <a:cs typeface="Times New Roman"/>
              </a:rPr>
              <a:t>web </a:t>
            </a:r>
            <a:r>
              <a:rPr sz="2800" spc="-5" dirty="0">
                <a:latin typeface="Times New Roman"/>
                <a:cs typeface="Times New Roman"/>
              </a:rPr>
              <a:t>pages are also in </a:t>
            </a:r>
            <a:r>
              <a:rPr sz="2800" dirty="0">
                <a:latin typeface="Times New Roman"/>
                <a:cs typeface="Times New Roman"/>
              </a:rPr>
              <a:t>natural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languages</a:t>
            </a:r>
            <a:endParaRPr sz="2800" dirty="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0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Computers can </a:t>
            </a:r>
            <a:r>
              <a:rPr sz="2800" dirty="0">
                <a:latin typeface="Times New Roman"/>
                <a:cs typeface="Times New Roman"/>
              </a:rPr>
              <a:t>do </a:t>
            </a:r>
            <a:r>
              <a:rPr sz="2800" spc="-5" dirty="0">
                <a:latin typeface="Times New Roman"/>
                <a:cs typeface="Times New Roman"/>
              </a:rPr>
              <a:t>useful things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us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if: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49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55" dirty="0">
                <a:latin typeface="Times New Roman"/>
                <a:cs typeface="Times New Roman"/>
              </a:rPr>
              <a:t>D™ata </a:t>
            </a:r>
            <a:r>
              <a:rPr sz="2800" spc="-5" dirty="0">
                <a:latin typeface="Times New Roman"/>
                <a:cs typeface="Times New Roman"/>
              </a:rPr>
              <a:t>is in structured form, e.g. databases, knowledge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bases.</a:t>
            </a:r>
            <a:endParaRPr sz="2800" dirty="0">
              <a:latin typeface="Times New Roman"/>
              <a:cs typeface="Times New Roman"/>
            </a:endParaRPr>
          </a:p>
          <a:p>
            <a:pPr marL="749300" lvl="1" indent="-280035">
              <a:lnSpc>
                <a:spcPct val="100000"/>
              </a:lnSpc>
              <a:spcBef>
                <a:spcPts val="50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Specifications are in formal language, e.g. programming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languages.</a:t>
            </a:r>
            <a:endParaRPr sz="2800" dirty="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NLP bridges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communication gap between people and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computers.</a:t>
            </a:r>
            <a:endParaRPr sz="2800" dirty="0">
              <a:latin typeface="Times New Roman"/>
              <a:cs typeface="Times New Roman"/>
            </a:endParaRPr>
          </a:p>
          <a:p>
            <a:pPr marL="836930" lvl="1" indent="-367665">
              <a:lnSpc>
                <a:spcPct val="100000"/>
              </a:lnSpc>
              <a:spcBef>
                <a:spcPts val="500"/>
              </a:spcBef>
              <a:buSzPct val="96428"/>
              <a:buFont typeface="Wingdings"/>
              <a:buChar char=""/>
              <a:tabLst>
                <a:tab pos="837565" algn="l"/>
              </a:tabLst>
            </a:pPr>
            <a:r>
              <a:rPr sz="2800" spc="-5" dirty="0">
                <a:latin typeface="Times New Roman"/>
                <a:cs typeface="Times New Roman"/>
              </a:rPr>
              <a:t>lead to a better </a:t>
            </a:r>
            <a:r>
              <a:rPr sz="2800" spc="-10" dirty="0">
                <a:latin typeface="Times New Roman"/>
                <a:cs typeface="Times New Roman"/>
              </a:rPr>
              <a:t>and </a:t>
            </a:r>
            <a:r>
              <a:rPr sz="2800" spc="-5" dirty="0">
                <a:latin typeface="Times New Roman"/>
                <a:cs typeface="Times New Roman"/>
              </a:rPr>
              <a:t>a </a:t>
            </a:r>
            <a:r>
              <a:rPr sz="2800" spc="-10" dirty="0">
                <a:latin typeface="Times New Roman"/>
                <a:cs typeface="Times New Roman"/>
              </a:rPr>
              <a:t>more </a:t>
            </a:r>
            <a:r>
              <a:rPr sz="2800" spc="-5" dirty="0">
                <a:latin typeface="Times New Roman"/>
                <a:cs typeface="Times New Roman"/>
              </a:rPr>
              <a:t>natural communication with</a:t>
            </a:r>
            <a:r>
              <a:rPr sz="2800" spc="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computers.</a:t>
            </a:r>
            <a:endParaRPr sz="2800" dirty="0">
              <a:latin typeface="Times New Roman"/>
              <a:cs typeface="Times New Roman"/>
            </a:endParaRPr>
          </a:p>
          <a:p>
            <a:pPr marL="698500" marR="5080" lvl="1" indent="-228600">
              <a:lnSpc>
                <a:spcPct val="100000"/>
              </a:lnSpc>
              <a:spcBef>
                <a:spcPts val="509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process an ever increasing amount of natural language data generated by  people</a:t>
            </a:r>
            <a:endParaRPr sz="2800" dirty="0">
              <a:latin typeface="Times New Roman"/>
              <a:cs typeface="Times New Roman"/>
            </a:endParaRPr>
          </a:p>
          <a:p>
            <a:pPr marL="6985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e.g. extract required information </a:t>
            </a:r>
            <a:r>
              <a:rPr sz="2800" spc="-5" dirty="0" smtClean="0">
                <a:latin typeface="Times New Roman"/>
                <a:cs typeface="Times New Roman"/>
              </a:rPr>
              <a:t>from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web.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09207"/>
            <a:ext cx="10515600" cy="473075"/>
          </a:xfrm>
          <a:custGeom>
            <a:avLst/>
            <a:gdLst/>
            <a:ahLst/>
            <a:cxnLst/>
            <a:rect l="l" t="t" r="r" b="b"/>
            <a:pathLst>
              <a:path w="10515600" h="473075">
                <a:moveTo>
                  <a:pt x="10515600" y="0"/>
                </a:moveTo>
                <a:lnTo>
                  <a:pt x="0" y="0"/>
                </a:lnTo>
                <a:lnTo>
                  <a:pt x="0" y="472706"/>
                </a:lnTo>
                <a:lnTo>
                  <a:pt x="10515600" y="472706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61509" y="5334"/>
            <a:ext cx="3404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Difficulty of</a:t>
            </a:r>
            <a:r>
              <a:rPr spc="-35" dirty="0"/>
              <a:t> </a:t>
            </a:r>
            <a:r>
              <a:rPr dirty="0"/>
              <a:t>NLP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04925" y="6017723"/>
            <a:ext cx="6063615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150"/>
              </a:lnSpc>
            </a:pPr>
            <a:r>
              <a:rPr sz="2800" spc="-5" dirty="0">
                <a:latin typeface="Times New Roman"/>
                <a:cs typeface="Times New Roman"/>
              </a:rPr>
              <a:t>expressions </a:t>
            </a:r>
            <a:r>
              <a:rPr sz="2800" spc="-10" dirty="0">
                <a:latin typeface="Times New Roman"/>
                <a:cs typeface="Times New Roman"/>
              </a:rPr>
              <a:t>can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automatically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detected.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selected topic chapter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146535" y="6464909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9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550" y="602996"/>
            <a:ext cx="11343640" cy="5401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People generally </a:t>
            </a:r>
            <a:r>
              <a:rPr sz="2800" spc="-10" dirty="0">
                <a:latin typeface="Times New Roman"/>
                <a:cs typeface="Times New Roman"/>
              </a:rPr>
              <a:t>don’t </a:t>
            </a:r>
            <a:r>
              <a:rPr sz="2800" spc="-5" dirty="0">
                <a:latin typeface="Times New Roman"/>
                <a:cs typeface="Times New Roman"/>
              </a:rPr>
              <a:t>appreciate how intelligent they are as natural language  processors.</a:t>
            </a:r>
            <a:endParaRPr sz="2800">
              <a:latin typeface="Times New Roman"/>
              <a:cs typeface="Times New Roman"/>
            </a:endParaRPr>
          </a:p>
          <a:p>
            <a:pPr marL="241300" marR="958850" indent="-228600">
              <a:lnSpc>
                <a:spcPct val="100000"/>
              </a:lnSpc>
              <a:spcBef>
                <a:spcPts val="10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For them natural language processing is deceptively simple because no  conscious </a:t>
            </a:r>
            <a:r>
              <a:rPr sz="2800" spc="-10" dirty="0">
                <a:latin typeface="Times New Roman"/>
                <a:cs typeface="Times New Roman"/>
              </a:rPr>
              <a:t>effort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required.</a:t>
            </a:r>
            <a:endParaRPr sz="2800">
              <a:latin typeface="Times New Roman"/>
              <a:cs typeface="Times New Roman"/>
            </a:endParaRPr>
          </a:p>
          <a:p>
            <a:pPr marL="241300" marR="287020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Times New Roman"/>
                <a:cs typeface="Times New Roman"/>
              </a:rPr>
              <a:t>Since </a:t>
            </a:r>
            <a:r>
              <a:rPr sz="2800" spc="-5" dirty="0">
                <a:latin typeface="Times New Roman"/>
                <a:cs typeface="Times New Roman"/>
              </a:rPr>
              <a:t>computers are </a:t>
            </a:r>
            <a:r>
              <a:rPr sz="2800" dirty="0">
                <a:latin typeface="Times New Roman"/>
                <a:cs typeface="Times New Roman"/>
              </a:rPr>
              <a:t>orders </a:t>
            </a:r>
            <a:r>
              <a:rPr sz="2800" spc="-5" dirty="0">
                <a:latin typeface="Times New Roman"/>
                <a:cs typeface="Times New Roman"/>
              </a:rPr>
              <a:t>of magnitude </a:t>
            </a:r>
            <a:r>
              <a:rPr sz="2800" spc="-20" dirty="0">
                <a:latin typeface="Times New Roman"/>
                <a:cs typeface="Times New Roman"/>
              </a:rPr>
              <a:t>faster, </a:t>
            </a:r>
            <a:r>
              <a:rPr sz="2800" spc="-10" dirty="0">
                <a:latin typeface="Times New Roman"/>
                <a:cs typeface="Times New Roman"/>
              </a:rPr>
              <a:t>many </a:t>
            </a:r>
            <a:r>
              <a:rPr sz="2800" dirty="0">
                <a:latin typeface="Times New Roman"/>
                <a:cs typeface="Times New Roman"/>
              </a:rPr>
              <a:t>find </a:t>
            </a:r>
            <a:r>
              <a:rPr sz="2800" spc="-5" dirty="0">
                <a:latin typeface="Times New Roman"/>
                <a:cs typeface="Times New Roman"/>
              </a:rPr>
              <a:t>it hard to believe  that computers are </a:t>
            </a:r>
            <a:r>
              <a:rPr sz="2800" dirty="0">
                <a:latin typeface="Times New Roman"/>
                <a:cs typeface="Times New Roman"/>
              </a:rPr>
              <a:t>not </a:t>
            </a:r>
            <a:r>
              <a:rPr sz="2800" spc="-5" dirty="0">
                <a:latin typeface="Times New Roman"/>
                <a:cs typeface="Times New Roman"/>
              </a:rPr>
              <a:t>good at processing natural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languages.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NLP is hard because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of:</a:t>
            </a:r>
            <a:endParaRPr sz="2800">
              <a:latin typeface="Times New Roman"/>
              <a:cs typeface="Times New Roman"/>
            </a:endParaRPr>
          </a:p>
          <a:p>
            <a:pPr marL="926465" marR="1680845" indent="-685800">
              <a:lnSpc>
                <a:spcPct val="100000"/>
              </a:lnSpc>
            </a:pPr>
            <a:r>
              <a:rPr sz="2800" b="1" spc="-5" dirty="0">
                <a:latin typeface="Times New Roman"/>
                <a:cs typeface="Times New Roman"/>
              </a:rPr>
              <a:t>Ambiguity </a:t>
            </a:r>
            <a:r>
              <a:rPr sz="2800" spc="-5" dirty="0">
                <a:latin typeface="Times New Roman"/>
                <a:cs typeface="Times New Roman"/>
              </a:rPr>
              <a:t>- A </a:t>
            </a:r>
            <a:r>
              <a:rPr sz="2800" dirty="0">
                <a:latin typeface="Times New Roman"/>
                <a:cs typeface="Times New Roman"/>
              </a:rPr>
              <a:t>word, </a:t>
            </a:r>
            <a:r>
              <a:rPr sz="2800" spc="-5" dirty="0">
                <a:latin typeface="Times New Roman"/>
                <a:cs typeface="Times New Roman"/>
              </a:rPr>
              <a:t>term, phrase or sentence could </a:t>
            </a:r>
            <a:r>
              <a:rPr sz="2800" spc="-10" dirty="0">
                <a:latin typeface="Times New Roman"/>
                <a:cs typeface="Times New Roman"/>
              </a:rPr>
              <a:t>mean</a:t>
            </a:r>
            <a:r>
              <a:rPr sz="2800" spc="-2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several  </a:t>
            </a:r>
            <a:r>
              <a:rPr sz="2800" dirty="0">
                <a:latin typeface="Times New Roman"/>
                <a:cs typeface="Times New Roman"/>
              </a:rPr>
              <a:t>possible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things.</a:t>
            </a:r>
            <a:endParaRPr sz="2800">
              <a:latin typeface="Times New Roman"/>
              <a:cs typeface="Times New Roman"/>
            </a:endParaRPr>
          </a:p>
          <a:p>
            <a:pPr marL="1134110" lvl="1" indent="-208279">
              <a:lnSpc>
                <a:spcPct val="100000"/>
              </a:lnSpc>
              <a:buChar char="-"/>
              <a:tabLst>
                <a:tab pos="1134745" algn="l"/>
              </a:tabLst>
            </a:pPr>
            <a:r>
              <a:rPr sz="2800" spc="-5" dirty="0">
                <a:latin typeface="Times New Roman"/>
                <a:cs typeface="Times New Roman"/>
              </a:rPr>
              <a:t>Computer languages are designed to be unambiguous.</a:t>
            </a:r>
            <a:endParaRPr sz="28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2800" b="1" spc="-25" dirty="0">
                <a:latin typeface="Times New Roman"/>
                <a:cs typeface="Times New Roman"/>
              </a:rPr>
              <a:t>Variability </a:t>
            </a:r>
            <a:r>
              <a:rPr sz="2800" spc="-5" dirty="0">
                <a:latin typeface="Times New Roman"/>
                <a:cs typeface="Times New Roman"/>
              </a:rPr>
              <a:t>- Lots of ways to express the </a:t>
            </a:r>
            <a:r>
              <a:rPr sz="2800" spc="-10" dirty="0">
                <a:latin typeface="Times New Roman"/>
                <a:cs typeface="Times New Roman"/>
              </a:rPr>
              <a:t>same</a:t>
            </a:r>
            <a:r>
              <a:rPr sz="2800" spc="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thing.</a:t>
            </a:r>
            <a:endParaRPr sz="2800">
              <a:latin typeface="Times New Roman"/>
              <a:cs typeface="Times New Roman"/>
            </a:endParaRPr>
          </a:p>
          <a:p>
            <a:pPr marL="1134110" lvl="1" indent="-208279">
              <a:lnSpc>
                <a:spcPct val="100000"/>
              </a:lnSpc>
              <a:buChar char="-"/>
              <a:tabLst>
                <a:tab pos="1134745" algn="l"/>
              </a:tabLst>
            </a:pPr>
            <a:r>
              <a:rPr sz="2800" spc="-5" dirty="0">
                <a:latin typeface="Times New Roman"/>
                <a:cs typeface="Times New Roman"/>
              </a:rPr>
              <a:t>Computer languages have variability </a:t>
            </a:r>
            <a:r>
              <a:rPr sz="2800" dirty="0">
                <a:latin typeface="Times New Roman"/>
                <a:cs typeface="Times New Roman"/>
              </a:rPr>
              <a:t>but the </a:t>
            </a:r>
            <a:r>
              <a:rPr sz="2800" spc="-5" dirty="0">
                <a:latin typeface="Times New Roman"/>
                <a:cs typeface="Times New Roman"/>
              </a:rPr>
              <a:t>equivalence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2388" y="95529"/>
            <a:ext cx="10647680" cy="438150"/>
          </a:xfrm>
          <a:custGeom>
            <a:avLst/>
            <a:gdLst/>
            <a:ahLst/>
            <a:cxnLst/>
            <a:rect l="l" t="t" r="r" b="b"/>
            <a:pathLst>
              <a:path w="10647680" h="438150">
                <a:moveTo>
                  <a:pt x="10647172" y="0"/>
                </a:moveTo>
                <a:lnTo>
                  <a:pt x="0" y="0"/>
                </a:lnTo>
                <a:lnTo>
                  <a:pt x="0" y="437870"/>
                </a:lnTo>
                <a:lnTo>
                  <a:pt x="10647172" y="437870"/>
                </a:lnTo>
                <a:lnTo>
                  <a:pt x="1064717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8730" y="0"/>
            <a:ext cx="5574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Levels </a:t>
            </a:r>
            <a:r>
              <a:rPr dirty="0"/>
              <a:t>of </a:t>
            </a:r>
            <a:r>
              <a:rPr spc="-5" dirty="0"/>
              <a:t>Linguistic</a:t>
            </a:r>
            <a:r>
              <a:rPr spc="-200" dirty="0"/>
              <a:t> </a:t>
            </a:r>
            <a:r>
              <a:rPr spc="-5" dirty="0"/>
              <a:t>Analysis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8584" y="424596"/>
            <a:ext cx="11701780" cy="625729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527685" algn="l"/>
              </a:tabLst>
            </a:pPr>
            <a:r>
              <a:rPr sz="3000" b="1" spc="-5" dirty="0">
                <a:latin typeface="Times New Roman"/>
                <a:cs typeface="Times New Roman"/>
              </a:rPr>
              <a:t>1.	Morphology:</a:t>
            </a:r>
            <a:endParaRPr sz="3000" dirty="0">
              <a:latin typeface="Times New Roman"/>
              <a:cs typeface="Times New Roman"/>
            </a:endParaRPr>
          </a:p>
          <a:p>
            <a:pPr marL="241300" marR="708025" indent="-228600">
              <a:lnSpc>
                <a:spcPct val="101400"/>
              </a:lnSpc>
              <a:spcBef>
                <a:spcPts val="1160"/>
              </a:spcBef>
              <a:buSzPct val="107142"/>
              <a:buFont typeface="Wingdings"/>
              <a:buChar char=""/>
              <a:tabLst>
                <a:tab pos="600710" algn="l"/>
                <a:tab pos="601345" algn="l"/>
              </a:tabLst>
            </a:pP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the study </a:t>
            </a:r>
            <a:r>
              <a:rPr sz="2800" spc="-5" dirty="0">
                <a:latin typeface="Times New Roman"/>
                <a:cs typeface="Times New Roman"/>
              </a:rPr>
              <a:t>of the structure of words.is the study of word formation </a:t>
            </a:r>
            <a:r>
              <a:rPr sz="2800" dirty="0">
                <a:latin typeface="Times New Roman"/>
                <a:cs typeface="Times New Roman"/>
              </a:rPr>
              <a:t>from  </a:t>
            </a:r>
            <a:r>
              <a:rPr sz="2800" spc="-5" dirty="0">
                <a:latin typeface="Times New Roman"/>
                <a:cs typeface="Times New Roman"/>
              </a:rPr>
              <a:t>smallest unit of words.</a:t>
            </a:r>
            <a:endParaRPr sz="2800" dirty="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  <a:tab pos="10727690" algn="l"/>
              </a:tabLst>
            </a:pPr>
            <a:r>
              <a:rPr sz="2800" spc="-5" dirty="0">
                <a:latin typeface="Times New Roman"/>
                <a:cs typeface="Times New Roman"/>
              </a:rPr>
              <a:t>At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ol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gical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level,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all</a:t>
            </a:r>
            <a:r>
              <a:rPr sz="2800" spc="-1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st parts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words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arry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gs,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0" dirty="0">
                <a:latin typeface="Times New Roman"/>
                <a:cs typeface="Times New Roman"/>
              </a:rPr>
              <a:t>f</a:t>
            </a:r>
            <a:r>
              <a:rPr sz="2800" spc="-5" dirty="0">
                <a:latin typeface="Times New Roman"/>
                <a:cs typeface="Times New Roman"/>
              </a:rPr>
              <a:t>fi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5" dirty="0">
                <a:latin typeface="Times New Roman"/>
                <a:cs typeface="Times New Roman"/>
              </a:rPr>
              <a:t>es  are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analyzed.</a:t>
            </a:r>
            <a:endParaRPr sz="2800" dirty="0">
              <a:latin typeface="Times New Roman"/>
              <a:cs typeface="Times New Roman"/>
            </a:endParaRPr>
          </a:p>
          <a:p>
            <a:pPr marL="241300" marR="38735" indent="-228600">
              <a:lnSpc>
                <a:spcPct val="100000"/>
              </a:lnSpc>
              <a:spcBef>
                <a:spcPts val="994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Morphology </a:t>
            </a:r>
            <a:r>
              <a:rPr sz="2800" spc="-5" dirty="0">
                <a:latin typeface="Times New Roman"/>
                <a:cs typeface="Times New Roman"/>
              </a:rPr>
              <a:t>is important in NLP because language is </a:t>
            </a:r>
            <a:r>
              <a:rPr sz="2800" b="1" spc="-10" dirty="0">
                <a:latin typeface="Times New Roman"/>
                <a:cs typeface="Times New Roman"/>
              </a:rPr>
              <a:t>productive</a:t>
            </a:r>
            <a:r>
              <a:rPr sz="2800" spc="-10" dirty="0">
                <a:latin typeface="Times New Roman"/>
                <a:cs typeface="Times New Roman"/>
              </a:rPr>
              <a:t>: </a:t>
            </a:r>
            <a:r>
              <a:rPr sz="2800" spc="-5" dirty="0">
                <a:latin typeface="Times New Roman"/>
                <a:cs typeface="Times New Roman"/>
              </a:rPr>
              <a:t>in any </a:t>
            </a:r>
            <a:r>
              <a:rPr sz="2800" dirty="0">
                <a:latin typeface="Times New Roman"/>
                <a:cs typeface="Times New Roman"/>
              </a:rPr>
              <a:t>given  </a:t>
            </a:r>
            <a:r>
              <a:rPr sz="2800" spc="-5" dirty="0">
                <a:latin typeface="Times New Roman"/>
                <a:cs typeface="Times New Roman"/>
              </a:rPr>
              <a:t>text we will encounter words and word forms that we </a:t>
            </a:r>
            <a:r>
              <a:rPr sz="2800" spc="-10" dirty="0">
                <a:latin typeface="Times New Roman"/>
                <a:cs typeface="Times New Roman"/>
              </a:rPr>
              <a:t>haven’t seen </a:t>
            </a:r>
            <a:r>
              <a:rPr sz="2800" dirty="0">
                <a:latin typeface="Times New Roman"/>
                <a:cs typeface="Times New Roman"/>
              </a:rPr>
              <a:t>before </a:t>
            </a:r>
            <a:r>
              <a:rPr sz="2800" spc="-10" dirty="0">
                <a:latin typeface="Times New Roman"/>
                <a:cs typeface="Times New Roman"/>
              </a:rPr>
              <a:t>and  </a:t>
            </a:r>
            <a:r>
              <a:rPr sz="2800" spc="-5" dirty="0">
                <a:latin typeface="Times New Roman"/>
                <a:cs typeface="Times New Roman"/>
              </a:rPr>
              <a:t>that are </a:t>
            </a:r>
            <a:r>
              <a:rPr sz="2800" dirty="0">
                <a:latin typeface="Times New Roman"/>
                <a:cs typeface="Times New Roman"/>
              </a:rPr>
              <a:t>not </a:t>
            </a:r>
            <a:r>
              <a:rPr sz="2800" spc="-5" dirty="0">
                <a:latin typeface="Times New Roman"/>
                <a:cs typeface="Times New Roman"/>
              </a:rPr>
              <a:t>in our precompiled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dictionary.</a:t>
            </a:r>
            <a:endParaRPr sz="2800" dirty="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01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Morpheme</a:t>
            </a:r>
            <a:r>
              <a:rPr sz="2800" spc="-5" dirty="0">
                <a:latin typeface="Times New Roman"/>
                <a:cs typeface="Times New Roman"/>
              </a:rPr>
              <a:t>: The </a:t>
            </a:r>
            <a:r>
              <a:rPr sz="2800" spc="-10" dirty="0">
                <a:latin typeface="Times New Roman"/>
                <a:cs typeface="Times New Roman"/>
              </a:rPr>
              <a:t>minimal </a:t>
            </a:r>
            <a:r>
              <a:rPr sz="2800" dirty="0">
                <a:latin typeface="Times New Roman"/>
                <a:cs typeface="Times New Roman"/>
              </a:rPr>
              <a:t>units </a:t>
            </a:r>
            <a:r>
              <a:rPr sz="2800" spc="-5" dirty="0">
                <a:latin typeface="Times New Roman"/>
                <a:cs typeface="Times New Roman"/>
              </a:rPr>
              <a:t>of </a:t>
            </a:r>
            <a:r>
              <a:rPr sz="2800" spc="-20" dirty="0">
                <a:latin typeface="Times New Roman"/>
                <a:cs typeface="Times New Roman"/>
              </a:rPr>
              <a:t>morphology. </a:t>
            </a:r>
            <a:r>
              <a:rPr sz="2800" spc="-5" dirty="0">
                <a:latin typeface="Times New Roman"/>
                <a:cs typeface="Times New Roman"/>
              </a:rPr>
              <a:t>e.g.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help</a:t>
            </a:r>
            <a:r>
              <a:rPr sz="2800" dirty="0">
                <a:solidFill>
                  <a:srgbClr val="006FC0"/>
                </a:solidFill>
                <a:latin typeface="Times New Roman"/>
                <a:cs typeface="Times New Roman"/>
              </a:rPr>
              <a:t>ful</a:t>
            </a:r>
            <a:r>
              <a:rPr sz="2800" dirty="0">
                <a:solidFill>
                  <a:srgbClr val="00AF50"/>
                </a:solidFill>
                <a:latin typeface="Times New Roman"/>
                <a:cs typeface="Times New Roman"/>
              </a:rPr>
              <a:t>ness</a:t>
            </a:r>
            <a:r>
              <a:rPr sz="2800" dirty="0">
                <a:latin typeface="Arial"/>
                <a:cs typeface="Arial"/>
              </a:rPr>
              <a:t>.</a:t>
            </a:r>
          </a:p>
          <a:p>
            <a:pPr marL="295275" indent="-283210">
              <a:lnSpc>
                <a:spcPct val="100000"/>
              </a:lnSpc>
              <a:spcBef>
                <a:spcPts val="994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Stem: </a:t>
            </a:r>
            <a:r>
              <a:rPr sz="2800" spc="-5" dirty="0">
                <a:latin typeface="Times New Roman"/>
                <a:cs typeface="Times New Roman"/>
              </a:rPr>
              <a:t>part </a:t>
            </a:r>
            <a:r>
              <a:rPr sz="2800" dirty="0">
                <a:latin typeface="Times New Roman"/>
                <a:cs typeface="Times New Roman"/>
              </a:rPr>
              <a:t>of the </a:t>
            </a:r>
            <a:r>
              <a:rPr sz="2800" spc="-5" dirty="0">
                <a:latin typeface="Times New Roman"/>
                <a:cs typeface="Times New Roman"/>
              </a:rPr>
              <a:t>word that never changes even when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morphologically</a:t>
            </a:r>
            <a:endParaRPr sz="2800" dirty="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0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inflected.</a:t>
            </a:r>
            <a:endParaRPr sz="2800" dirty="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1000"/>
              </a:spcBef>
            </a:pPr>
            <a:r>
              <a:rPr sz="2800" b="1" spc="-5" dirty="0" smtClean="0">
                <a:latin typeface="Times New Roman"/>
                <a:cs typeface="Times New Roman"/>
              </a:rPr>
              <a:t>Fo</a:t>
            </a:r>
            <a:r>
              <a:rPr sz="2800" b="1" spc="-180" dirty="0" smtClean="0">
                <a:latin typeface="Times New Roman"/>
                <a:cs typeface="Times New Roman"/>
              </a:rPr>
              <a:t>r</a:t>
            </a:r>
            <a:r>
              <a:rPr sz="1200" dirty="0" smtClean="0">
                <a:solidFill>
                  <a:srgbClr val="888888"/>
                </a:solidFill>
                <a:latin typeface="Carlito"/>
                <a:cs typeface="Carlito"/>
              </a:rPr>
              <a:t>5</a:t>
            </a:r>
            <a:r>
              <a:rPr sz="1200" spc="-254" dirty="0" smtClean="0">
                <a:solidFill>
                  <a:srgbClr val="888888"/>
                </a:solidFill>
                <a:latin typeface="Carlito"/>
                <a:cs typeface="Carlito"/>
              </a:rPr>
              <a:t>/</a:t>
            </a:r>
            <a:r>
              <a:rPr sz="2800" b="1" spc="-990" dirty="0" smtClean="0">
                <a:latin typeface="Times New Roman"/>
                <a:cs typeface="Times New Roman"/>
              </a:rPr>
              <a:t>e</a:t>
            </a:r>
            <a:r>
              <a:rPr sz="1200" dirty="0" smtClean="0">
                <a:solidFill>
                  <a:srgbClr val="888888"/>
                </a:solidFill>
                <a:latin typeface="Carlito"/>
                <a:cs typeface="Carlito"/>
              </a:rPr>
              <a:t>3</a:t>
            </a:r>
            <a:r>
              <a:rPr sz="1200" spc="-235" dirty="0" smtClean="0">
                <a:solidFill>
                  <a:srgbClr val="888888"/>
                </a:solidFill>
                <a:latin typeface="Carlito"/>
                <a:cs typeface="Carlito"/>
              </a:rPr>
              <a:t>0</a:t>
            </a:r>
            <a:r>
              <a:rPr sz="2800" b="1" spc="-1165" dirty="0" smtClean="0">
                <a:latin typeface="Times New Roman"/>
                <a:cs typeface="Times New Roman"/>
              </a:rPr>
              <a:t>x</a:t>
            </a:r>
            <a:r>
              <a:rPr sz="1200" dirty="0" smtClean="0">
                <a:solidFill>
                  <a:srgbClr val="888888"/>
                </a:solidFill>
                <a:latin typeface="Carlito"/>
                <a:cs typeface="Carlito"/>
              </a:rPr>
              <a:t>/2</a:t>
            </a:r>
            <a:r>
              <a:rPr sz="1200" spc="-530" dirty="0" smtClean="0">
                <a:solidFill>
                  <a:srgbClr val="888888"/>
                </a:solidFill>
                <a:latin typeface="Carlito"/>
                <a:cs typeface="Carlito"/>
              </a:rPr>
              <a:t>0</a:t>
            </a:r>
            <a:r>
              <a:rPr sz="2800" b="1" spc="-875" dirty="0" smtClean="0">
                <a:latin typeface="Times New Roman"/>
                <a:cs typeface="Times New Roman"/>
              </a:rPr>
              <a:t>a</a:t>
            </a:r>
            <a:r>
              <a:rPr sz="1200" dirty="0" smtClean="0">
                <a:solidFill>
                  <a:srgbClr val="888888"/>
                </a:solidFill>
                <a:latin typeface="Carlito"/>
                <a:cs typeface="Carlito"/>
              </a:rPr>
              <a:t>2</a:t>
            </a:r>
            <a:r>
              <a:rPr sz="1200" spc="-350" dirty="0" smtClean="0">
                <a:solidFill>
                  <a:srgbClr val="888888"/>
                </a:solidFill>
                <a:latin typeface="Carlito"/>
                <a:cs typeface="Carlito"/>
              </a:rPr>
              <a:t>0</a:t>
            </a:r>
            <a:r>
              <a:rPr sz="2800" b="1" spc="-5" dirty="0" smtClean="0">
                <a:latin typeface="Times New Roman"/>
                <a:cs typeface="Times New Roman"/>
              </a:rPr>
              <a:t>m</a:t>
            </a:r>
            <a:r>
              <a:rPr sz="2800" b="1" dirty="0" smtClean="0">
                <a:latin typeface="Times New Roman"/>
                <a:cs typeface="Times New Roman"/>
              </a:rPr>
              <a:t>p</a:t>
            </a:r>
            <a:r>
              <a:rPr sz="2800" b="1" spc="-5" dirty="0" smtClean="0">
                <a:latin typeface="Times New Roman"/>
                <a:cs typeface="Times New Roman"/>
              </a:rPr>
              <a:t>le</a:t>
            </a:r>
            <a:r>
              <a:rPr sz="2800" spc="-5" dirty="0">
                <a:latin typeface="Times New Roman"/>
                <a:cs typeface="Times New Roman"/>
              </a:rPr>
              <a:t>, walk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 the stem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r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1200" spc="-395" dirty="0">
                <a:solidFill>
                  <a:srgbClr val="888888"/>
                </a:solidFill>
                <a:latin typeface="Carlito"/>
                <a:cs typeface="Carlito"/>
              </a:rPr>
              <a:t>s</a:t>
            </a:r>
            <a:r>
              <a:rPr sz="2800" spc="-395" dirty="0">
                <a:latin typeface="Times New Roman"/>
                <a:cs typeface="Times New Roman"/>
              </a:rPr>
              <a:t>t</a:t>
            </a:r>
            <a:r>
              <a:rPr sz="1200" spc="-215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2800" spc="-1195" dirty="0">
                <a:latin typeface="Times New Roman"/>
                <a:cs typeface="Times New Roman"/>
              </a:rPr>
              <a:t>h</a:t>
            </a:r>
            <a:r>
              <a:rPr sz="1200" spc="-5" dirty="0">
                <a:solidFill>
                  <a:srgbClr val="888888"/>
                </a:solidFill>
                <a:latin typeface="Carlito"/>
                <a:cs typeface="Carlito"/>
              </a:rPr>
              <a:t>l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1200" spc="-190" dirty="0">
                <a:solidFill>
                  <a:srgbClr val="888888"/>
                </a:solidFill>
                <a:latin typeface="Carlito"/>
                <a:cs typeface="Carlito"/>
              </a:rPr>
              <a:t>c</a:t>
            </a:r>
            <a:r>
              <a:rPr sz="2800" spc="-1065" dirty="0">
                <a:latin typeface="Times New Roman"/>
                <a:cs typeface="Times New Roman"/>
              </a:rPr>
              <a:t>e</a:t>
            </a: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t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ed</a:t>
            </a:r>
            <a:r>
              <a:rPr sz="1200" spc="-150" dirty="0">
                <a:solidFill>
                  <a:srgbClr val="888888"/>
                </a:solidFill>
                <a:latin typeface="Carlito"/>
                <a:cs typeface="Carlito"/>
              </a:rPr>
              <a:t> </a:t>
            </a:r>
            <a:r>
              <a:rPr sz="2800" spc="-1880" dirty="0">
                <a:latin typeface="Times New Roman"/>
                <a:cs typeface="Times New Roman"/>
              </a:rPr>
              <a:t>w</a:t>
            </a: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t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op</a:t>
            </a:r>
            <a:r>
              <a:rPr sz="1200" spc="-70" dirty="0">
                <a:solidFill>
                  <a:srgbClr val="888888"/>
                </a:solidFill>
                <a:latin typeface="Carlito"/>
                <a:cs typeface="Carlito"/>
              </a:rPr>
              <a:t>i</a:t>
            </a:r>
            <a:r>
              <a:rPr sz="2800" spc="-1335" dirty="0">
                <a:latin typeface="Times New Roman"/>
                <a:cs typeface="Times New Roman"/>
              </a:rPr>
              <a:t>o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c </a:t>
            </a:r>
            <a:r>
              <a:rPr sz="1200" spc="-5" dirty="0">
                <a:solidFill>
                  <a:srgbClr val="888888"/>
                </a:solidFill>
                <a:latin typeface="Carlito"/>
                <a:cs typeface="Carlito"/>
              </a:rPr>
              <a:t>c</a:t>
            </a:r>
            <a:r>
              <a:rPr sz="1200" spc="-585" dirty="0">
                <a:solidFill>
                  <a:srgbClr val="888888"/>
                </a:solidFill>
                <a:latin typeface="Carlito"/>
                <a:cs typeface="Carlito"/>
              </a:rPr>
              <a:t>h</a:t>
            </a:r>
            <a:r>
              <a:rPr sz="2800" spc="-350" dirty="0">
                <a:latin typeface="Times New Roman"/>
                <a:cs typeface="Times New Roman"/>
              </a:rPr>
              <a:t>r</a:t>
            </a:r>
            <a:r>
              <a:rPr sz="1200" spc="-235" dirty="0">
                <a:solidFill>
                  <a:srgbClr val="888888"/>
                </a:solidFill>
                <a:latin typeface="Carlito"/>
                <a:cs typeface="Carlito"/>
              </a:rPr>
              <a:t>a</a:t>
            </a:r>
            <a:r>
              <a:rPr sz="2800" spc="-1175" dirty="0">
                <a:latin typeface="Times New Roman"/>
                <a:cs typeface="Times New Roman"/>
              </a:rPr>
              <a:t>d</a:t>
            </a:r>
            <a:r>
              <a:rPr sz="1200" spc="5" dirty="0">
                <a:solidFill>
                  <a:srgbClr val="888888"/>
                </a:solidFill>
                <a:latin typeface="Carlito"/>
                <a:cs typeface="Carlito"/>
              </a:rPr>
              <a:t>p</a:t>
            </a:r>
            <a:r>
              <a:rPr sz="1200" spc="-10" dirty="0">
                <a:solidFill>
                  <a:srgbClr val="888888"/>
                </a:solidFill>
                <a:latin typeface="Carlito"/>
                <a:cs typeface="Carlito"/>
              </a:rPr>
              <a:t>t</a:t>
            </a:r>
            <a:r>
              <a:rPr sz="1200" spc="-455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2800" spc="-640" dirty="0">
                <a:latin typeface="Times New Roman"/>
                <a:cs typeface="Times New Roman"/>
              </a:rPr>
              <a:t>s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r</a:t>
            </a:r>
            <a:r>
              <a:rPr sz="1200" spc="-40" dirty="0">
                <a:solidFill>
                  <a:srgbClr val="888888"/>
                </a:solidFill>
                <a:latin typeface="Carlito"/>
                <a:cs typeface="Carlito"/>
              </a:rPr>
              <a:t> </a:t>
            </a:r>
            <a:r>
              <a:rPr sz="1200" spc="7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r>
              <a:rPr sz="2800" spc="-5" dirty="0">
                <a:latin typeface="Times New Roman"/>
                <a:cs typeface="Times New Roman"/>
              </a:rPr>
              <a:t>walk, wal</a:t>
            </a:r>
            <a:r>
              <a:rPr sz="2800" dirty="0">
                <a:latin typeface="Times New Roman"/>
                <a:cs typeface="Times New Roman"/>
              </a:rPr>
              <a:t>k</a:t>
            </a:r>
            <a:r>
              <a:rPr sz="2800" spc="-5" dirty="0">
                <a:latin typeface="Times New Roman"/>
                <a:cs typeface="Times New Roman"/>
              </a:rPr>
              <a:t>s, w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k</a:t>
            </a:r>
            <a:r>
              <a:rPr sz="2800" spc="-5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g, and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wa</a:t>
            </a:r>
            <a:r>
              <a:rPr sz="3000" spc="-725" dirty="0">
                <a:latin typeface="Times New Roman"/>
                <a:cs typeface="Times New Roman"/>
              </a:rPr>
              <a:t>l</a:t>
            </a: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r>
              <a:rPr sz="1200" spc="-500" dirty="0">
                <a:solidFill>
                  <a:srgbClr val="888888"/>
                </a:solidFill>
                <a:latin typeface="Carlito"/>
                <a:cs typeface="Carlito"/>
              </a:rPr>
              <a:t>0</a:t>
            </a:r>
            <a:r>
              <a:rPr sz="3000" dirty="0">
                <a:latin typeface="Times New Roman"/>
                <a:cs typeface="Times New Roman"/>
              </a:rPr>
              <a:t>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121" y="109169"/>
            <a:ext cx="10515600" cy="396240"/>
          </a:xfrm>
          <a:custGeom>
            <a:avLst/>
            <a:gdLst/>
            <a:ahLst/>
            <a:cxnLst/>
            <a:rect l="l" t="t" r="r" b="b"/>
            <a:pathLst>
              <a:path w="10515600" h="396240">
                <a:moveTo>
                  <a:pt x="10515600" y="0"/>
                </a:moveTo>
                <a:lnTo>
                  <a:pt x="0" y="0"/>
                </a:lnTo>
                <a:lnTo>
                  <a:pt x="0" y="395782"/>
                </a:lnTo>
                <a:lnTo>
                  <a:pt x="10515600" y="395782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8322" y="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52729" y="606297"/>
            <a:ext cx="11190605" cy="505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 algn="just">
              <a:lnSpc>
                <a:spcPct val="100000"/>
              </a:lnSpc>
              <a:spcBef>
                <a:spcPts val="100"/>
              </a:spcBef>
              <a:buSzPct val="96666"/>
              <a:buFont typeface="Wingdings"/>
              <a:buChar char=""/>
              <a:tabLst>
                <a:tab pos="316865" algn="l"/>
              </a:tabLst>
            </a:pPr>
            <a:r>
              <a:rPr sz="3000" b="1" dirty="0">
                <a:latin typeface="Times New Roman"/>
                <a:cs typeface="Times New Roman"/>
              </a:rPr>
              <a:t>Root/Lemma </a:t>
            </a:r>
            <a:r>
              <a:rPr sz="3000" spc="-10" dirty="0">
                <a:latin typeface="Times New Roman"/>
                <a:cs typeface="Times New Roman"/>
              </a:rPr>
              <a:t>is </a:t>
            </a:r>
            <a:r>
              <a:rPr sz="3000" dirty="0">
                <a:latin typeface="Times New Roman"/>
                <a:cs typeface="Times New Roman"/>
              </a:rPr>
              <a:t>citation form of a </a:t>
            </a:r>
            <a:r>
              <a:rPr sz="3000" spc="-10" dirty="0">
                <a:latin typeface="Times New Roman"/>
                <a:cs typeface="Times New Roman"/>
              </a:rPr>
              <a:t>set </a:t>
            </a:r>
            <a:r>
              <a:rPr sz="3000" dirty="0">
                <a:latin typeface="Times New Roman"/>
                <a:cs typeface="Times New Roman"/>
              </a:rPr>
              <a:t>of words, e.g. </a:t>
            </a:r>
            <a:r>
              <a:rPr sz="3000" i="1" spc="-30" dirty="0">
                <a:latin typeface="Times New Roman"/>
                <a:cs typeface="Times New Roman"/>
              </a:rPr>
              <a:t>break </a:t>
            </a:r>
            <a:r>
              <a:rPr sz="3000" spc="-10" dirty="0">
                <a:latin typeface="Times New Roman"/>
                <a:cs typeface="Times New Roman"/>
              </a:rPr>
              <a:t>is </a:t>
            </a:r>
            <a:r>
              <a:rPr sz="3000" dirty="0">
                <a:latin typeface="Times New Roman"/>
                <a:cs typeface="Times New Roman"/>
              </a:rPr>
              <a:t>the root  form for the words </a:t>
            </a:r>
            <a:r>
              <a:rPr sz="3000" i="1" spc="-20" dirty="0">
                <a:latin typeface="Times New Roman"/>
                <a:cs typeface="Times New Roman"/>
              </a:rPr>
              <a:t>break</a:t>
            </a:r>
            <a:r>
              <a:rPr sz="3000" spc="-20" dirty="0">
                <a:latin typeface="Times New Roman"/>
                <a:cs typeface="Times New Roman"/>
              </a:rPr>
              <a:t>, </a:t>
            </a:r>
            <a:r>
              <a:rPr sz="3000" i="1" spc="-20" dirty="0">
                <a:latin typeface="Times New Roman"/>
                <a:cs typeface="Times New Roman"/>
              </a:rPr>
              <a:t>breaks</a:t>
            </a:r>
            <a:r>
              <a:rPr sz="3000" spc="-20" dirty="0">
                <a:latin typeface="Times New Roman"/>
                <a:cs typeface="Times New Roman"/>
              </a:rPr>
              <a:t>, </a:t>
            </a:r>
            <a:r>
              <a:rPr sz="3000" i="1" spc="-15" dirty="0">
                <a:latin typeface="Times New Roman"/>
                <a:cs typeface="Times New Roman"/>
              </a:rPr>
              <a:t>breaking</a:t>
            </a:r>
            <a:r>
              <a:rPr sz="3000" spc="-15" dirty="0">
                <a:latin typeface="Times New Roman"/>
                <a:cs typeface="Times New Roman"/>
              </a:rPr>
              <a:t>, </a:t>
            </a:r>
            <a:r>
              <a:rPr sz="3000" i="1" spc="-20" dirty="0">
                <a:latin typeface="Times New Roman"/>
                <a:cs typeface="Times New Roman"/>
              </a:rPr>
              <a:t>broke</a:t>
            </a:r>
            <a:r>
              <a:rPr sz="3000" spc="-20" dirty="0">
                <a:latin typeface="Times New Roman"/>
                <a:cs typeface="Times New Roman"/>
              </a:rPr>
              <a:t>, </a:t>
            </a:r>
            <a:r>
              <a:rPr sz="3000" dirty="0">
                <a:latin typeface="Times New Roman"/>
                <a:cs typeface="Times New Roman"/>
              </a:rPr>
              <a:t>and</a:t>
            </a:r>
            <a:r>
              <a:rPr sz="3000" spc="85" dirty="0">
                <a:latin typeface="Times New Roman"/>
                <a:cs typeface="Times New Roman"/>
              </a:rPr>
              <a:t> </a:t>
            </a:r>
            <a:r>
              <a:rPr sz="3000" i="1" spc="-20" dirty="0">
                <a:latin typeface="Times New Roman"/>
                <a:cs typeface="Times New Roman"/>
              </a:rPr>
              <a:t>broken</a:t>
            </a:r>
            <a:r>
              <a:rPr sz="3000" spc="-20" dirty="0">
                <a:latin typeface="Times New Roman"/>
                <a:cs typeface="Times New Roman"/>
              </a:rPr>
              <a:t>.</a:t>
            </a:r>
            <a:endParaRPr sz="3000">
              <a:latin typeface="Times New Roman"/>
              <a:cs typeface="Times New Roman"/>
            </a:endParaRPr>
          </a:p>
          <a:p>
            <a:pPr marL="241300" marR="6350" indent="-229235" algn="just">
              <a:lnSpc>
                <a:spcPct val="100000"/>
              </a:lnSpc>
              <a:spcBef>
                <a:spcPts val="1200"/>
              </a:spcBef>
              <a:buSzPct val="96666"/>
              <a:buFont typeface="Wingdings"/>
              <a:buChar char=""/>
              <a:tabLst>
                <a:tab pos="316865" algn="l"/>
              </a:tabLst>
            </a:pPr>
            <a:r>
              <a:rPr sz="3000" b="1" dirty="0">
                <a:latin typeface="Times New Roman"/>
                <a:cs typeface="Times New Roman"/>
              </a:rPr>
              <a:t>Part-of-Speech/Lexical </a:t>
            </a:r>
            <a:r>
              <a:rPr sz="3000" b="1" spc="-15" dirty="0">
                <a:latin typeface="Times New Roman"/>
                <a:cs typeface="Times New Roman"/>
              </a:rPr>
              <a:t>Category/Word</a:t>
            </a:r>
            <a:r>
              <a:rPr sz="3000" b="1" spc="720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Class </a:t>
            </a:r>
            <a:r>
              <a:rPr sz="3000" dirty="0">
                <a:latin typeface="Times New Roman"/>
                <a:cs typeface="Times New Roman"/>
              </a:rPr>
              <a:t>: </a:t>
            </a:r>
            <a:r>
              <a:rPr sz="3000" spc="-5" dirty="0">
                <a:latin typeface="Times New Roman"/>
                <a:cs typeface="Times New Roman"/>
              </a:rPr>
              <a:t>is </a:t>
            </a:r>
            <a:r>
              <a:rPr sz="3000" dirty="0">
                <a:latin typeface="Times New Roman"/>
                <a:cs typeface="Times New Roman"/>
              </a:rPr>
              <a:t>a linguistic  category of words that explains how the word </a:t>
            </a:r>
            <a:r>
              <a:rPr sz="3000" spc="-10" dirty="0">
                <a:latin typeface="Times New Roman"/>
                <a:cs typeface="Times New Roman"/>
              </a:rPr>
              <a:t>is </a:t>
            </a:r>
            <a:r>
              <a:rPr sz="3000" dirty="0">
                <a:latin typeface="Times New Roman"/>
                <a:cs typeface="Times New Roman"/>
              </a:rPr>
              <a:t>used </a:t>
            </a:r>
            <a:r>
              <a:rPr sz="3000" spc="-5" dirty="0">
                <a:latin typeface="Times New Roman"/>
                <a:cs typeface="Times New Roman"/>
              </a:rPr>
              <a:t>in </a:t>
            </a:r>
            <a:r>
              <a:rPr sz="3000" dirty="0">
                <a:latin typeface="Times New Roman"/>
                <a:cs typeface="Times New Roman"/>
              </a:rPr>
              <a:t>a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sentence.</a:t>
            </a:r>
            <a:endParaRPr sz="3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ct val="100000"/>
              </a:lnSpc>
              <a:spcBef>
                <a:spcPts val="1200"/>
              </a:spcBef>
              <a:buSzPct val="96666"/>
              <a:buFont typeface="Wingdings"/>
              <a:buChar char=""/>
              <a:tabLst>
                <a:tab pos="316865" algn="l"/>
              </a:tabLst>
            </a:pPr>
            <a:r>
              <a:rPr sz="3000" dirty="0">
                <a:latin typeface="Times New Roman"/>
                <a:cs typeface="Times New Roman"/>
              </a:rPr>
              <a:t>Although </a:t>
            </a:r>
            <a:r>
              <a:rPr sz="3000" spc="-5" dirty="0">
                <a:latin typeface="Times New Roman"/>
                <a:cs typeface="Times New Roman"/>
              </a:rPr>
              <a:t>different </a:t>
            </a:r>
            <a:r>
              <a:rPr sz="3000" dirty="0">
                <a:latin typeface="Times New Roman"/>
                <a:cs typeface="Times New Roman"/>
              </a:rPr>
              <a:t>languages may have </a:t>
            </a:r>
            <a:r>
              <a:rPr sz="3000" spc="-5" dirty="0">
                <a:latin typeface="Times New Roman"/>
                <a:cs typeface="Times New Roman"/>
              </a:rPr>
              <a:t>different </a:t>
            </a:r>
            <a:r>
              <a:rPr sz="3000" dirty="0">
                <a:latin typeface="Times New Roman"/>
                <a:cs typeface="Times New Roman"/>
              </a:rPr>
              <a:t>classification  schemes, </a:t>
            </a:r>
            <a:r>
              <a:rPr sz="3000" spc="-5" dirty="0">
                <a:latin typeface="Times New Roman"/>
                <a:cs typeface="Times New Roman"/>
              </a:rPr>
              <a:t>English </a:t>
            </a:r>
            <a:r>
              <a:rPr sz="3000" dirty="0">
                <a:latin typeface="Times New Roman"/>
                <a:cs typeface="Times New Roman"/>
              </a:rPr>
              <a:t>and Amharic words are usually classified </a:t>
            </a:r>
            <a:r>
              <a:rPr sz="3000" spc="-5" dirty="0">
                <a:latin typeface="Times New Roman"/>
                <a:cs typeface="Times New Roman"/>
              </a:rPr>
              <a:t>into </a:t>
            </a:r>
            <a:r>
              <a:rPr sz="3000" dirty="0">
                <a:latin typeface="Times New Roman"/>
                <a:cs typeface="Times New Roman"/>
              </a:rPr>
              <a:t>eight  lexical categories: noun, </a:t>
            </a:r>
            <a:r>
              <a:rPr sz="3000" spc="-5" dirty="0">
                <a:latin typeface="Times New Roman"/>
                <a:cs typeface="Times New Roman"/>
              </a:rPr>
              <a:t>pronoun, </a:t>
            </a:r>
            <a:r>
              <a:rPr sz="3000" dirty="0">
                <a:latin typeface="Times New Roman"/>
                <a:cs typeface="Times New Roman"/>
              </a:rPr>
              <a:t>adjective, verb, adverb, preposition,  conjunction and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interjection.</a:t>
            </a:r>
            <a:endParaRPr sz="3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ct val="100000"/>
              </a:lnSpc>
              <a:spcBef>
                <a:spcPts val="1205"/>
              </a:spcBef>
              <a:buSzPct val="96666"/>
              <a:buFont typeface="Wingdings"/>
              <a:buChar char=""/>
              <a:tabLst>
                <a:tab pos="316865" algn="l"/>
              </a:tabLst>
            </a:pPr>
            <a:r>
              <a:rPr sz="3000" dirty="0">
                <a:latin typeface="Times New Roman"/>
                <a:cs typeface="Times New Roman"/>
              </a:rPr>
              <a:t>Morphologically important </a:t>
            </a:r>
            <a:r>
              <a:rPr sz="3000" spc="-5" dirty="0">
                <a:latin typeface="Times New Roman"/>
                <a:cs typeface="Times New Roman"/>
              </a:rPr>
              <a:t>parts-of-speech in English </a:t>
            </a:r>
            <a:r>
              <a:rPr sz="3000" dirty="0">
                <a:latin typeface="Times New Roman"/>
                <a:cs typeface="Times New Roman"/>
              </a:rPr>
              <a:t>and Amharic  </a:t>
            </a:r>
            <a:r>
              <a:rPr sz="3000" spc="-5" dirty="0">
                <a:latin typeface="Times New Roman"/>
                <a:cs typeface="Times New Roman"/>
              </a:rPr>
              <a:t>include: </a:t>
            </a:r>
            <a:r>
              <a:rPr sz="3000" b="1" dirty="0">
                <a:latin typeface="Times New Roman"/>
                <a:cs typeface="Times New Roman"/>
              </a:rPr>
              <a:t>nouns, adjectives </a:t>
            </a:r>
            <a:r>
              <a:rPr sz="3000" b="1" spc="-5" dirty="0">
                <a:latin typeface="Times New Roman"/>
                <a:cs typeface="Times New Roman"/>
              </a:rPr>
              <a:t>and</a:t>
            </a:r>
            <a:r>
              <a:rPr sz="3000" b="1" spc="10" dirty="0">
                <a:latin typeface="Times New Roman"/>
                <a:cs typeface="Times New Roman"/>
              </a:rPr>
              <a:t> </a:t>
            </a:r>
            <a:r>
              <a:rPr sz="3000" b="1" spc="-5" dirty="0">
                <a:latin typeface="Times New Roman"/>
                <a:cs typeface="Times New Roman"/>
              </a:rPr>
              <a:t>verbs</a:t>
            </a:r>
            <a:r>
              <a:rPr sz="3000" spc="-5" dirty="0">
                <a:latin typeface="Times New Roman"/>
                <a:cs typeface="Times New Roman"/>
              </a:rPr>
              <a:t>.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95529"/>
            <a:ext cx="10515600" cy="438150"/>
          </a:xfrm>
          <a:custGeom>
            <a:avLst/>
            <a:gdLst/>
            <a:ahLst/>
            <a:cxnLst/>
            <a:rect l="l" t="t" r="r" b="b"/>
            <a:pathLst>
              <a:path w="10515600" h="438150">
                <a:moveTo>
                  <a:pt x="10515600" y="0"/>
                </a:moveTo>
                <a:lnTo>
                  <a:pt x="0" y="0"/>
                </a:lnTo>
                <a:lnTo>
                  <a:pt x="0" y="437870"/>
                </a:lnTo>
                <a:lnTo>
                  <a:pt x="10515600" y="437870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6202" y="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52729" y="401097"/>
            <a:ext cx="11511915" cy="551053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13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dirty="0">
                <a:latin typeface="Times New Roman"/>
                <a:cs typeface="Times New Roman"/>
              </a:rPr>
              <a:t>Morphological Analysis </a:t>
            </a:r>
            <a:r>
              <a:rPr sz="2800" spc="-5" dirty="0">
                <a:latin typeface="Times New Roman"/>
                <a:cs typeface="Times New Roman"/>
              </a:rPr>
              <a:t>-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process </a:t>
            </a:r>
            <a:r>
              <a:rPr sz="2800" dirty="0">
                <a:latin typeface="Times New Roman"/>
                <a:cs typeface="Times New Roman"/>
              </a:rPr>
              <a:t>of finding </a:t>
            </a:r>
            <a:r>
              <a:rPr sz="2800" spc="-5" dirty="0">
                <a:latin typeface="Times New Roman"/>
                <a:cs typeface="Times New Roman"/>
              </a:rPr>
              <a:t>morphemes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word.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  <a:tab pos="671195" algn="l"/>
                <a:tab pos="1067435" algn="l"/>
                <a:tab pos="1559560" algn="l"/>
                <a:tab pos="3098800" algn="l"/>
                <a:tab pos="4836160" algn="l"/>
                <a:tab pos="5292090" algn="l"/>
                <a:tab pos="6635115" algn="l"/>
                <a:tab pos="8401685" algn="l"/>
                <a:tab pos="9802495" algn="l"/>
              </a:tabLst>
            </a:pPr>
            <a:r>
              <a:rPr sz="2800" spc="-5" dirty="0">
                <a:latin typeface="Times New Roman"/>
                <a:cs typeface="Times New Roman"/>
              </a:rPr>
              <a:t>It	is	</a:t>
            </a:r>
            <a:r>
              <a:rPr sz="2800" spc="-1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po</a:t>
            </a:r>
            <a:r>
              <a:rPr sz="2800" spc="-5" dirty="0">
                <a:latin typeface="Times New Roman"/>
                <a:cs typeface="Times New Roman"/>
              </a:rPr>
              <a:t>rta</a:t>
            </a:r>
            <a:r>
              <a:rPr sz="2800" spc="5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comp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-5" dirty="0">
                <a:latin typeface="Times New Roman"/>
                <a:cs typeface="Times New Roman"/>
              </a:rPr>
              <a:t>ent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spc="5" dirty="0">
                <a:latin typeface="Times New Roman"/>
                <a:cs typeface="Times New Roman"/>
              </a:rPr>
              <a:t>p</a:t>
            </a:r>
            <a:r>
              <a:rPr sz="2800" spc="-5" dirty="0">
                <a:latin typeface="Times New Roman"/>
                <a:cs typeface="Times New Roman"/>
              </a:rPr>
              <a:t>el</a:t>
            </a:r>
            <a:r>
              <a:rPr sz="2800" spc="-15" dirty="0">
                <a:latin typeface="Times New Roman"/>
                <a:cs typeface="Times New Roman"/>
              </a:rPr>
              <a:t>li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rectio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Machi</a:t>
            </a:r>
            <a:r>
              <a:rPr sz="2800" spc="5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ra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slatio</a:t>
            </a:r>
            <a:r>
              <a:rPr sz="2800" spc="5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,  Information Retrieval, </a:t>
            </a:r>
            <a:r>
              <a:rPr sz="2800" spc="-55" dirty="0">
                <a:latin typeface="Times New Roman"/>
                <a:cs typeface="Times New Roman"/>
              </a:rPr>
              <a:t>Text </a:t>
            </a:r>
            <a:r>
              <a:rPr sz="2800" spc="-5" dirty="0">
                <a:latin typeface="Times New Roman"/>
                <a:cs typeface="Times New Roman"/>
              </a:rPr>
              <a:t>Generation and </a:t>
            </a:r>
            <a:r>
              <a:rPr sz="2800" dirty="0">
                <a:latin typeface="Times New Roman"/>
                <a:cs typeface="Times New Roman"/>
              </a:rPr>
              <a:t>other natural language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systems.</a:t>
            </a:r>
            <a:endParaRPr sz="2800">
              <a:latin typeface="Times New Roman"/>
              <a:cs typeface="Times New Roman"/>
            </a:endParaRPr>
          </a:p>
          <a:p>
            <a:pPr marL="241300" marR="6985" indent="-229235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dirty="0">
                <a:latin typeface="Times New Roman"/>
                <a:cs typeface="Times New Roman"/>
              </a:rPr>
              <a:t>Morphological </a:t>
            </a:r>
            <a:r>
              <a:rPr sz="2800" b="1" spc="-5" dirty="0">
                <a:latin typeface="Times New Roman"/>
                <a:cs typeface="Times New Roman"/>
              </a:rPr>
              <a:t>Generation: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process </a:t>
            </a:r>
            <a:r>
              <a:rPr sz="2800" dirty="0">
                <a:latin typeface="Times New Roman"/>
                <a:cs typeface="Times New Roman"/>
              </a:rPr>
              <a:t>of generating </a:t>
            </a:r>
            <a:r>
              <a:rPr sz="2800" spc="-10" dirty="0">
                <a:latin typeface="Times New Roman"/>
                <a:cs typeface="Times New Roman"/>
              </a:rPr>
              <a:t>different </a:t>
            </a:r>
            <a:r>
              <a:rPr sz="2800" dirty="0">
                <a:latin typeface="Times New Roman"/>
                <a:cs typeface="Times New Roman"/>
              </a:rPr>
              <a:t>words from </a:t>
            </a:r>
            <a:r>
              <a:rPr sz="2800" spc="-5" dirty="0">
                <a:latin typeface="Times New Roman"/>
                <a:cs typeface="Times New Roman"/>
              </a:rPr>
              <a:t>a  morpheme.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Lemmatization: </a:t>
            </a:r>
            <a:r>
              <a:rPr sz="2800" dirty="0">
                <a:latin typeface="Times New Roman"/>
                <a:cs typeface="Times New Roman"/>
              </a:rPr>
              <a:t>the process of finding the </a:t>
            </a:r>
            <a:r>
              <a:rPr sz="2800" spc="-5" dirty="0">
                <a:latin typeface="Times New Roman"/>
                <a:cs typeface="Times New Roman"/>
              </a:rPr>
              <a:t>root/lemma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word.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Stemming: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process </a:t>
            </a:r>
            <a:r>
              <a:rPr sz="2800" dirty="0">
                <a:latin typeface="Times New Roman"/>
                <a:cs typeface="Times New Roman"/>
              </a:rPr>
              <a:t>of finding the </a:t>
            </a:r>
            <a:r>
              <a:rPr sz="2800" spc="-5" dirty="0">
                <a:latin typeface="Times New Roman"/>
                <a:cs typeface="Times New Roman"/>
              </a:rPr>
              <a:t>stems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word.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Morphemes </a:t>
            </a:r>
            <a:r>
              <a:rPr sz="2800" spc="-5" dirty="0">
                <a:latin typeface="Times New Roman"/>
                <a:cs typeface="Times New Roman"/>
              </a:rPr>
              <a:t>can be classified in two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ways:</a:t>
            </a:r>
            <a:endParaRPr sz="2800">
              <a:latin typeface="Times New Roman"/>
              <a:cs typeface="Times New Roman"/>
            </a:endParaRPr>
          </a:p>
          <a:p>
            <a:pPr marL="984885" lvl="1" indent="-51562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sz="2800" b="1" spc="-20" dirty="0">
                <a:latin typeface="Times New Roman"/>
                <a:cs typeface="Times New Roman"/>
              </a:rPr>
              <a:t>Free </a:t>
            </a:r>
            <a:r>
              <a:rPr sz="2800" dirty="0">
                <a:latin typeface="Times New Roman"/>
                <a:cs typeface="Times New Roman"/>
              </a:rPr>
              <a:t>versus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Bound</a:t>
            </a:r>
            <a:endParaRPr sz="2800">
              <a:latin typeface="Times New Roman"/>
              <a:cs typeface="Times New Roman"/>
            </a:endParaRPr>
          </a:p>
          <a:p>
            <a:pPr marL="984885" lvl="1" indent="-51562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sz="2800" b="1" dirty="0">
                <a:latin typeface="Times New Roman"/>
                <a:cs typeface="Times New Roman"/>
              </a:rPr>
              <a:t>Roots, </a:t>
            </a:r>
            <a:r>
              <a:rPr sz="2800" b="1" spc="-5" dirty="0">
                <a:latin typeface="Times New Roman"/>
                <a:cs typeface="Times New Roman"/>
              </a:rPr>
              <a:t>Affixes </a:t>
            </a:r>
            <a:r>
              <a:rPr sz="2800" dirty="0">
                <a:latin typeface="Times New Roman"/>
                <a:cs typeface="Times New Roman"/>
              </a:rPr>
              <a:t>versus </a:t>
            </a:r>
            <a:r>
              <a:rPr sz="2800" b="1" spc="-5" dirty="0">
                <a:latin typeface="Times New Roman"/>
                <a:cs typeface="Times New Roman"/>
              </a:rPr>
              <a:t>Combining</a:t>
            </a:r>
            <a:r>
              <a:rPr sz="2800" b="1" spc="-16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Forms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22897"/>
            <a:ext cx="10515600" cy="423545"/>
          </a:xfrm>
          <a:custGeom>
            <a:avLst/>
            <a:gdLst/>
            <a:ahLst/>
            <a:cxnLst/>
            <a:rect l="l" t="t" r="r" b="b"/>
            <a:pathLst>
              <a:path w="10515600" h="423545">
                <a:moveTo>
                  <a:pt x="10515600" y="0"/>
                </a:moveTo>
                <a:lnTo>
                  <a:pt x="0" y="0"/>
                </a:lnTo>
                <a:lnTo>
                  <a:pt x="0" y="423075"/>
                </a:lnTo>
                <a:lnTo>
                  <a:pt x="10515600" y="423075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1338" y="4698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80466" y="702690"/>
            <a:ext cx="9135110" cy="142811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1935" indent="-229235">
              <a:lnSpc>
                <a:spcPct val="100000"/>
              </a:lnSpc>
              <a:spcBef>
                <a:spcPts val="1300"/>
              </a:spcBef>
              <a:buSzPct val="95833"/>
              <a:buAutoNum type="arabicPeriod"/>
              <a:tabLst>
                <a:tab pos="241935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Free </a:t>
            </a:r>
            <a:r>
              <a:rPr sz="2400" b="1" spc="-5" dirty="0">
                <a:latin typeface="Times New Roman"/>
                <a:cs typeface="Times New Roman"/>
              </a:rPr>
              <a:t>versus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Bound</a:t>
            </a:r>
            <a:endParaRPr sz="2400">
              <a:latin typeface="Times New Roman"/>
              <a:cs typeface="Times New Roman"/>
            </a:endParaRPr>
          </a:p>
          <a:p>
            <a:pPr marL="984885" marR="5080" lvl="1" indent="-98488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Free </a:t>
            </a:r>
            <a:r>
              <a:rPr sz="2400" b="1" spc="-5" dirty="0">
                <a:latin typeface="Times New Roman"/>
                <a:cs typeface="Times New Roman"/>
              </a:rPr>
              <a:t>morphemes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5" dirty="0">
                <a:latin typeface="Times New Roman"/>
                <a:cs typeface="Times New Roman"/>
              </a:rPr>
              <a:t>morphemes </a:t>
            </a:r>
            <a:r>
              <a:rPr sz="2400" dirty="0">
                <a:latin typeface="Times New Roman"/>
                <a:cs typeface="Times New Roman"/>
              </a:rPr>
              <a:t>that can stand on their own to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give  </a:t>
            </a:r>
            <a:r>
              <a:rPr sz="2400" spc="-5" dirty="0">
                <a:latin typeface="Times New Roman"/>
                <a:cs typeface="Times New Roman"/>
              </a:rPr>
              <a:t>meaning.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5222" y="2257425"/>
            <a:ext cx="466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e.g.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09622" y="2105025"/>
            <a:ext cx="2933065" cy="179387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latin typeface="Times New Roman"/>
                <a:cs typeface="Times New Roman"/>
              </a:rPr>
              <a:t>friend 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friendly</a:t>
            </a:r>
            <a:endParaRPr sz="2400">
              <a:latin typeface="Times New Roman"/>
              <a:cs typeface="Times New Roman"/>
            </a:endParaRPr>
          </a:p>
          <a:p>
            <a:pPr marL="12700" marR="609600">
              <a:lnSpc>
                <a:spcPct val="100000"/>
              </a:lnSpc>
              <a:spcBef>
                <a:spcPts val="1200"/>
              </a:spcBef>
            </a:pPr>
            <a:r>
              <a:rPr sz="2400" spc="-10" dirty="0">
                <a:latin typeface="Times New Roman"/>
                <a:cs typeface="Times New Roman"/>
              </a:rPr>
              <a:t>large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10" dirty="0">
                <a:latin typeface="Times New Roman"/>
                <a:cs typeface="Times New Roman"/>
              </a:rPr>
              <a:t>enlarge  </a:t>
            </a:r>
            <a:r>
              <a:rPr sz="2400" dirty="0">
                <a:latin typeface="Times New Roman"/>
                <a:cs typeface="Times New Roman"/>
              </a:rPr>
              <a:t>help in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helpfulness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perform in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performance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7971" y="4025645"/>
            <a:ext cx="9545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05875" algn="l"/>
              </a:tabLst>
            </a:pPr>
            <a:r>
              <a:rPr sz="2400" b="1" dirty="0">
                <a:latin typeface="Times New Roman"/>
                <a:cs typeface="Times New Roman"/>
              </a:rPr>
              <a:t>2. Bo</a:t>
            </a:r>
            <a:r>
              <a:rPr sz="2400" b="1" spc="-10" dirty="0">
                <a:latin typeface="Times New Roman"/>
                <a:cs typeface="Times New Roman"/>
              </a:rPr>
              <a:t>u</a:t>
            </a:r>
            <a:r>
              <a:rPr sz="2400" b="1" spc="-5" dirty="0">
                <a:latin typeface="Times New Roman"/>
                <a:cs typeface="Times New Roman"/>
              </a:rPr>
              <a:t>nd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mor</a:t>
            </a:r>
            <a:r>
              <a:rPr sz="2400" b="1" spc="-5" dirty="0">
                <a:latin typeface="Times New Roman"/>
                <a:cs typeface="Times New Roman"/>
              </a:rPr>
              <a:t>phemes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orphe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spc="-5" dirty="0">
                <a:latin typeface="Times New Roman"/>
                <a:cs typeface="Times New Roman"/>
              </a:rPr>
              <a:t>es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</a:t>
            </a:r>
            <a:r>
              <a:rPr sz="2400" spc="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cannot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 th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ir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own 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 a	word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24276" y="4543805"/>
            <a:ext cx="466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e.g.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8676" y="4543805"/>
            <a:ext cx="34620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4815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-ly in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friendly  en- in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enlarge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-ful and </a:t>
            </a:r>
            <a:r>
              <a:rPr sz="2400" spc="-5" dirty="0">
                <a:latin typeface="Times New Roman"/>
                <a:cs typeface="Times New Roman"/>
              </a:rPr>
              <a:t>-ness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helpfulness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964" y="109207"/>
            <a:ext cx="11479530" cy="505459"/>
          </a:xfrm>
          <a:custGeom>
            <a:avLst/>
            <a:gdLst/>
            <a:ahLst/>
            <a:cxnLst/>
            <a:rect l="l" t="t" r="r" b="b"/>
            <a:pathLst>
              <a:path w="11479530" h="505459">
                <a:moveTo>
                  <a:pt x="11479276" y="0"/>
                </a:moveTo>
                <a:lnTo>
                  <a:pt x="0" y="0"/>
                </a:lnTo>
                <a:lnTo>
                  <a:pt x="0" y="504964"/>
                </a:lnTo>
                <a:lnTo>
                  <a:pt x="11479276" y="504964"/>
                </a:lnTo>
                <a:lnTo>
                  <a:pt x="1147927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74538" y="3213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94487" y="689177"/>
            <a:ext cx="10996295" cy="179387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b="1" dirty="0">
                <a:latin typeface="Times New Roman"/>
                <a:cs typeface="Times New Roman"/>
              </a:rPr>
              <a:t>2. </a:t>
            </a:r>
            <a:r>
              <a:rPr sz="2400" b="1" spc="-5" dirty="0">
                <a:latin typeface="Times New Roman"/>
                <a:cs typeface="Times New Roman"/>
              </a:rPr>
              <a:t>Roots, </a:t>
            </a:r>
            <a:r>
              <a:rPr sz="2400" b="1" dirty="0">
                <a:latin typeface="Times New Roman"/>
                <a:cs typeface="Times New Roman"/>
              </a:rPr>
              <a:t>Affixes </a:t>
            </a:r>
            <a:r>
              <a:rPr sz="2400" b="1" spc="-5" dirty="0">
                <a:latin typeface="Times New Roman"/>
                <a:cs typeface="Times New Roman"/>
              </a:rPr>
              <a:t>versus Combining</a:t>
            </a:r>
            <a:r>
              <a:rPr sz="2400" b="1" spc="-114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Forms</a:t>
            </a:r>
            <a:endParaRPr sz="24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Roots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5" dirty="0">
                <a:latin typeface="Times New Roman"/>
                <a:cs typeface="Times New Roman"/>
              </a:rPr>
              <a:t>morphemes </a:t>
            </a:r>
            <a:r>
              <a:rPr sz="2400" dirty="0">
                <a:latin typeface="Times New Roman"/>
                <a:cs typeface="Times New Roman"/>
              </a:rPr>
              <a:t>(within a </a:t>
            </a:r>
            <a:r>
              <a:rPr sz="2400" spc="-5" dirty="0">
                <a:latin typeface="Times New Roman"/>
                <a:cs typeface="Times New Roman"/>
              </a:rPr>
              <a:t>non-compound </a:t>
            </a:r>
            <a:r>
              <a:rPr sz="2400" dirty="0">
                <a:latin typeface="Times New Roman"/>
                <a:cs typeface="Times New Roman"/>
              </a:rPr>
              <a:t>word) that </a:t>
            </a:r>
            <a:r>
              <a:rPr sz="2400" spc="-5" dirty="0">
                <a:latin typeface="Times New Roman"/>
                <a:cs typeface="Times New Roman"/>
              </a:rPr>
              <a:t>makes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most </a:t>
            </a:r>
            <a:r>
              <a:rPr sz="2400" dirty="0">
                <a:latin typeface="Times New Roman"/>
                <a:cs typeface="Times New Roman"/>
              </a:rPr>
              <a:t>precise and  concrete contribution to the </a:t>
            </a:r>
            <a:r>
              <a:rPr sz="2400" spc="-25" dirty="0">
                <a:latin typeface="Times New Roman"/>
                <a:cs typeface="Times New Roman"/>
              </a:rPr>
              <a:t>word’s </a:t>
            </a:r>
            <a:r>
              <a:rPr sz="2400" spc="-5" dirty="0">
                <a:latin typeface="Times New Roman"/>
                <a:cs typeface="Times New Roman"/>
              </a:rPr>
              <a:t>meaning, </a:t>
            </a:r>
            <a:r>
              <a:rPr sz="2400" dirty="0">
                <a:latin typeface="Times New Roman"/>
                <a:cs typeface="Times New Roman"/>
              </a:rPr>
              <a:t>and is either the </a:t>
            </a:r>
            <a:r>
              <a:rPr sz="2400" spc="-5" dirty="0">
                <a:latin typeface="Times New Roman"/>
                <a:cs typeface="Times New Roman"/>
              </a:rPr>
              <a:t>sole morpheme </a:t>
            </a:r>
            <a:r>
              <a:rPr sz="2400" dirty="0">
                <a:latin typeface="Times New Roman"/>
                <a:cs typeface="Times New Roman"/>
              </a:rPr>
              <a:t>or else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  only one that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not 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affix.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8938" y="2457069"/>
            <a:ext cx="466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e.g.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23592" y="2457069"/>
            <a:ext cx="26320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break 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breaks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help in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unhelpfulness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487" y="3341370"/>
            <a:ext cx="10926445" cy="237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Times New Roman"/>
                <a:cs typeface="Times New Roman"/>
              </a:rPr>
              <a:t>Affixes - </a:t>
            </a:r>
            <a:r>
              <a:rPr sz="2400" dirty="0">
                <a:latin typeface="Times New Roman"/>
                <a:cs typeface="Times New Roman"/>
              </a:rPr>
              <a:t>bound </a:t>
            </a:r>
            <a:r>
              <a:rPr sz="2400" spc="-5" dirty="0">
                <a:latin typeface="Times New Roman"/>
                <a:cs typeface="Times New Roman"/>
              </a:rPr>
              <a:t>morphemes </a:t>
            </a:r>
            <a:r>
              <a:rPr sz="2400" dirty="0">
                <a:latin typeface="Times New Roman"/>
                <a:cs typeface="Times New Roman"/>
              </a:rPr>
              <a:t>that either precede, follow or are inserted inside the root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  </a:t>
            </a:r>
            <a:r>
              <a:rPr sz="2400" spc="-5" dirty="0">
                <a:latin typeface="Times New Roman"/>
                <a:cs typeface="Times New Roman"/>
              </a:rPr>
              <a:t>stem.</a:t>
            </a:r>
            <a:endParaRPr sz="2400">
              <a:latin typeface="Times New Roman"/>
              <a:cs typeface="Times New Roman"/>
            </a:endParaRPr>
          </a:p>
          <a:p>
            <a:pPr marL="927100" marR="2781935" indent="-686435">
              <a:lnSpc>
                <a:spcPct val="100000"/>
              </a:lnSpc>
              <a:tabLst>
                <a:tab pos="833755" algn="l"/>
              </a:tabLst>
            </a:pPr>
            <a:r>
              <a:rPr sz="2400" dirty="0">
                <a:latin typeface="Times New Roman"/>
                <a:cs typeface="Times New Roman"/>
              </a:rPr>
              <a:t>e.g.	</a:t>
            </a:r>
            <a:r>
              <a:rPr sz="2400" b="1" spc="-10" dirty="0">
                <a:latin typeface="Times New Roman"/>
                <a:cs typeface="Times New Roman"/>
              </a:rPr>
              <a:t>Prefix</a:t>
            </a:r>
            <a:r>
              <a:rPr sz="2400" spc="-10" dirty="0">
                <a:latin typeface="Times New Roman"/>
                <a:cs typeface="Times New Roman"/>
              </a:rPr>
              <a:t>: </a:t>
            </a:r>
            <a:r>
              <a:rPr sz="2400" dirty="0">
                <a:latin typeface="Times New Roman"/>
                <a:cs typeface="Times New Roman"/>
              </a:rPr>
              <a:t>en- in </a:t>
            </a:r>
            <a:r>
              <a:rPr sz="2400" spc="-10" dirty="0">
                <a:latin typeface="Times New Roman"/>
                <a:cs typeface="Times New Roman"/>
              </a:rPr>
              <a:t>enlarge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15" dirty="0">
                <a:latin typeface="Times New Roman"/>
                <a:cs typeface="Times New Roman"/>
              </a:rPr>
              <a:t>affix </a:t>
            </a:r>
            <a:r>
              <a:rPr sz="2400" dirty="0">
                <a:latin typeface="Times New Roman"/>
                <a:cs typeface="Times New Roman"/>
              </a:rPr>
              <a:t>that precedes the root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Times New Roman"/>
                <a:cs typeface="Times New Roman"/>
              </a:rPr>
              <a:t>large  </a:t>
            </a:r>
            <a:r>
              <a:rPr sz="2400" b="1" spc="-5" dirty="0">
                <a:latin typeface="Times New Roman"/>
                <a:cs typeface="Times New Roman"/>
              </a:rPr>
              <a:t>Suffix: </a:t>
            </a:r>
            <a:r>
              <a:rPr sz="2400" dirty="0">
                <a:latin typeface="Times New Roman"/>
                <a:cs typeface="Times New Roman"/>
              </a:rPr>
              <a:t>-ly in </a:t>
            </a:r>
            <a:r>
              <a:rPr sz="2400" i="1" spc="-10" dirty="0">
                <a:latin typeface="Times New Roman"/>
                <a:cs typeface="Times New Roman"/>
              </a:rPr>
              <a:t>l</a:t>
            </a:r>
            <a:r>
              <a:rPr sz="2400" spc="-10" dirty="0">
                <a:latin typeface="Times New Roman"/>
                <a:cs typeface="Times New Roman"/>
              </a:rPr>
              <a:t>argely </a:t>
            </a:r>
            <a:r>
              <a:rPr sz="2400" dirty="0">
                <a:latin typeface="Times New Roman"/>
                <a:cs typeface="Times New Roman"/>
              </a:rPr>
              <a:t>is an </a:t>
            </a:r>
            <a:r>
              <a:rPr sz="2400" spc="-15" dirty="0">
                <a:latin typeface="Times New Roman"/>
                <a:cs typeface="Times New Roman"/>
              </a:rPr>
              <a:t>affix </a:t>
            </a:r>
            <a:r>
              <a:rPr sz="2400" dirty="0">
                <a:latin typeface="Times New Roman"/>
                <a:cs typeface="Times New Roman"/>
              </a:rPr>
              <a:t>that </a:t>
            </a:r>
            <a:r>
              <a:rPr sz="2400" spc="-5" dirty="0">
                <a:latin typeface="Times New Roman"/>
                <a:cs typeface="Times New Roman"/>
              </a:rPr>
              <a:t>follows </a:t>
            </a:r>
            <a:r>
              <a:rPr sz="2400" dirty="0">
                <a:latin typeface="Times New Roman"/>
                <a:cs typeface="Times New Roman"/>
              </a:rPr>
              <a:t>the root </a:t>
            </a:r>
            <a:r>
              <a:rPr sz="2400" i="1" spc="-20" dirty="0">
                <a:latin typeface="Times New Roman"/>
                <a:cs typeface="Times New Roman"/>
              </a:rPr>
              <a:t>large  </a:t>
            </a:r>
            <a:r>
              <a:rPr sz="2400" b="1" dirty="0">
                <a:latin typeface="Times New Roman"/>
                <a:cs typeface="Times New Roman"/>
              </a:rPr>
              <a:t>Infix: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15" dirty="0">
                <a:latin typeface="Times New Roman"/>
                <a:cs typeface="Times New Roman"/>
              </a:rPr>
              <a:t>affix </a:t>
            </a:r>
            <a:r>
              <a:rPr sz="2400" dirty="0">
                <a:latin typeface="Times New Roman"/>
                <a:cs typeface="Times New Roman"/>
              </a:rPr>
              <a:t>that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inserted inside the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root.</a:t>
            </a:r>
            <a:endParaRPr sz="24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1200"/>
              </a:spcBef>
            </a:pPr>
            <a:r>
              <a:rPr sz="2400" b="1" spc="-5" dirty="0">
                <a:latin typeface="Times New Roman"/>
                <a:cs typeface="Times New Roman"/>
              </a:rPr>
              <a:t>Circumfix: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15" dirty="0">
                <a:latin typeface="Times New Roman"/>
                <a:cs typeface="Times New Roman"/>
              </a:rPr>
              <a:t>affix </a:t>
            </a:r>
            <a:r>
              <a:rPr sz="2400" dirty="0">
                <a:latin typeface="Times New Roman"/>
                <a:cs typeface="Times New Roman"/>
              </a:rPr>
              <a:t>that precedes and </a:t>
            </a:r>
            <a:r>
              <a:rPr sz="2400" spc="-5" dirty="0">
                <a:latin typeface="Times New Roman"/>
                <a:cs typeface="Times New Roman"/>
              </a:rPr>
              <a:t>follows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stem.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92989"/>
            <a:ext cx="10515600" cy="426084"/>
          </a:xfrm>
          <a:custGeom>
            <a:avLst/>
            <a:gdLst/>
            <a:ahLst/>
            <a:cxnLst/>
            <a:rect l="l" t="t" r="r" b="b"/>
            <a:pathLst>
              <a:path w="10515600" h="426084">
                <a:moveTo>
                  <a:pt x="10515600" y="0"/>
                </a:moveTo>
                <a:lnTo>
                  <a:pt x="0" y="0"/>
                </a:lnTo>
                <a:lnTo>
                  <a:pt x="0" y="425678"/>
                </a:lnTo>
                <a:lnTo>
                  <a:pt x="10515600" y="425678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1338" y="0"/>
            <a:ext cx="1449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55803" y="703325"/>
            <a:ext cx="115639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dirty="0">
                <a:latin typeface="Times New Roman"/>
                <a:cs typeface="Times New Roman"/>
              </a:rPr>
              <a:t>Combining </a:t>
            </a:r>
            <a:r>
              <a:rPr sz="2800" b="1" spc="-5" dirty="0">
                <a:latin typeface="Times New Roman"/>
                <a:cs typeface="Times New Roman"/>
              </a:rPr>
              <a:t>Forms </a:t>
            </a:r>
            <a:r>
              <a:rPr sz="2800" spc="-5" dirty="0">
                <a:latin typeface="Times New Roman"/>
                <a:cs typeface="Times New Roman"/>
              </a:rPr>
              <a:t>- morphemes that are formed </a:t>
            </a:r>
            <a:r>
              <a:rPr sz="2800" dirty="0">
                <a:latin typeface="Times New Roman"/>
                <a:cs typeface="Times New Roman"/>
              </a:rPr>
              <a:t>from two bound or </a:t>
            </a:r>
            <a:r>
              <a:rPr sz="2800" spc="-5" dirty="0">
                <a:latin typeface="Times New Roman"/>
                <a:cs typeface="Times New Roman"/>
              </a:rPr>
              <a:t>free-like  </a:t>
            </a:r>
            <a:r>
              <a:rPr sz="2800" dirty="0">
                <a:latin typeface="Times New Roman"/>
                <a:cs typeface="Times New Roman"/>
              </a:rPr>
              <a:t>roots.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803" y="1709419"/>
            <a:ext cx="537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e.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0508" y="1556156"/>
            <a:ext cx="8668385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32255">
              <a:lnSpc>
                <a:spcPct val="135800"/>
              </a:lnSpc>
              <a:spcBef>
                <a:spcPts val="100"/>
              </a:spcBef>
            </a:pPr>
            <a:r>
              <a:rPr sz="2800" spc="-5" dirty="0">
                <a:latin typeface="Times New Roman"/>
                <a:cs typeface="Times New Roman"/>
              </a:rPr>
              <a:t>two free </a:t>
            </a:r>
            <a:r>
              <a:rPr sz="2800" dirty="0">
                <a:latin typeface="Times New Roman"/>
                <a:cs typeface="Times New Roman"/>
              </a:rPr>
              <a:t>roots: photo </a:t>
            </a:r>
            <a:r>
              <a:rPr sz="2800" spc="-5" dirty="0">
                <a:latin typeface="Times New Roman"/>
                <a:cs typeface="Times New Roman"/>
              </a:rPr>
              <a:t>and graph in photograph  two </a:t>
            </a:r>
            <a:r>
              <a:rPr sz="2800" dirty="0">
                <a:latin typeface="Times New Roman"/>
                <a:cs typeface="Times New Roman"/>
              </a:rPr>
              <a:t>bound roots: </a:t>
            </a:r>
            <a:r>
              <a:rPr sz="2800" spc="-5" dirty="0">
                <a:latin typeface="Times New Roman"/>
                <a:cs typeface="Times New Roman"/>
              </a:rPr>
              <a:t>electro- and -lysis in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electrolysis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800" dirty="0">
                <a:latin typeface="Times New Roman"/>
                <a:cs typeface="Times New Roman"/>
              </a:rPr>
              <a:t>bound </a:t>
            </a:r>
            <a:r>
              <a:rPr sz="2800" spc="-5" dirty="0">
                <a:latin typeface="Times New Roman"/>
                <a:cs typeface="Times New Roman"/>
              </a:rPr>
              <a:t>and free </a:t>
            </a:r>
            <a:r>
              <a:rPr sz="2800" dirty="0">
                <a:latin typeface="Times New Roman"/>
                <a:cs typeface="Times New Roman"/>
              </a:rPr>
              <a:t>roots: Ethio- </a:t>
            </a:r>
            <a:r>
              <a:rPr sz="2800" spc="-5" dirty="0">
                <a:latin typeface="Times New Roman"/>
                <a:cs typeface="Times New Roman"/>
              </a:rPr>
              <a:t>and America in</a:t>
            </a:r>
            <a:r>
              <a:rPr sz="2800" spc="-1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Ethio-American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803" y="3294079"/>
            <a:ext cx="11567160" cy="30435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76555" indent="-364490" algn="just">
              <a:lnSpc>
                <a:spcPct val="100000"/>
              </a:lnSpc>
              <a:spcBef>
                <a:spcPts val="1300"/>
              </a:spcBef>
              <a:buFont typeface="Wingdings"/>
              <a:buChar char=""/>
              <a:tabLst>
                <a:tab pos="37719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major types </a:t>
            </a:r>
            <a:r>
              <a:rPr sz="2800" b="1" dirty="0">
                <a:latin typeface="Times New Roman"/>
                <a:cs typeface="Times New Roman"/>
              </a:rPr>
              <a:t>of </a:t>
            </a:r>
            <a:r>
              <a:rPr sz="2800" b="1" spc="-5" dirty="0">
                <a:latin typeface="Times New Roman"/>
                <a:cs typeface="Times New Roman"/>
              </a:rPr>
              <a:t>morphological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process:</a:t>
            </a:r>
            <a:endParaRPr sz="2800">
              <a:latin typeface="Times New Roman"/>
              <a:cs typeface="Times New Roman"/>
            </a:endParaRPr>
          </a:p>
          <a:p>
            <a:pPr marL="527685" marR="5080" indent="-515620" algn="just">
              <a:lnSpc>
                <a:spcPct val="100000"/>
              </a:lnSpc>
              <a:spcBef>
                <a:spcPts val="1200"/>
              </a:spcBef>
            </a:pPr>
            <a:r>
              <a:rPr sz="2800" b="1" i="1" spc="-5" dirty="0">
                <a:latin typeface="Times New Roman"/>
                <a:cs typeface="Times New Roman"/>
              </a:rPr>
              <a:t>1. Inflections </a:t>
            </a:r>
            <a:r>
              <a:rPr sz="2800" spc="-5" dirty="0">
                <a:latin typeface="Times New Roman"/>
                <a:cs typeface="Times New Roman"/>
              </a:rPr>
              <a:t>are the systematic modifications of a </a:t>
            </a:r>
            <a:r>
              <a:rPr sz="2800" b="1" i="1" dirty="0">
                <a:latin typeface="Times New Roman"/>
                <a:cs typeface="Times New Roman"/>
              </a:rPr>
              <a:t>root </a:t>
            </a:r>
            <a:r>
              <a:rPr sz="2800" b="1" i="1" spc="-5" dirty="0">
                <a:latin typeface="Times New Roman"/>
                <a:cs typeface="Times New Roman"/>
              </a:rPr>
              <a:t>form </a:t>
            </a:r>
            <a:r>
              <a:rPr sz="2800" spc="-5" dirty="0">
                <a:latin typeface="Times New Roman"/>
                <a:cs typeface="Times New Roman"/>
              </a:rPr>
              <a:t>by </a:t>
            </a:r>
            <a:r>
              <a:rPr sz="2800" spc="-10" dirty="0">
                <a:latin typeface="Times New Roman"/>
                <a:cs typeface="Times New Roman"/>
              </a:rPr>
              <a:t>means </a:t>
            </a:r>
            <a:r>
              <a:rPr sz="2800" spc="-5" dirty="0">
                <a:latin typeface="Times New Roman"/>
                <a:cs typeface="Times New Roman"/>
              </a:rPr>
              <a:t>of  prefixes </a:t>
            </a:r>
            <a:r>
              <a:rPr sz="2800" spc="-10" dirty="0">
                <a:latin typeface="Times New Roman"/>
                <a:cs typeface="Times New Roman"/>
              </a:rPr>
              <a:t>and suffixes </a:t>
            </a:r>
            <a:r>
              <a:rPr sz="2800" spc="-5" dirty="0">
                <a:latin typeface="Times New Roman"/>
                <a:cs typeface="Times New Roman"/>
              </a:rPr>
              <a:t>to indicate grammatical distinctions like singular and  </a:t>
            </a:r>
            <a:r>
              <a:rPr sz="2800" dirty="0">
                <a:latin typeface="Times New Roman"/>
                <a:cs typeface="Times New Roman"/>
              </a:rPr>
              <a:t>plural.</a:t>
            </a:r>
            <a:endParaRPr sz="2800">
              <a:latin typeface="Times New Roman"/>
              <a:cs typeface="Times New Roman"/>
            </a:endParaRPr>
          </a:p>
          <a:p>
            <a:pPr marL="241300" marR="6985" indent="-228600" algn="just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Inflection </a:t>
            </a:r>
            <a:r>
              <a:rPr sz="2800" dirty="0">
                <a:latin typeface="Times New Roman"/>
                <a:cs typeface="Times New Roman"/>
              </a:rPr>
              <a:t>does </a:t>
            </a:r>
            <a:r>
              <a:rPr sz="2800" spc="-5" dirty="0">
                <a:latin typeface="Times New Roman"/>
                <a:cs typeface="Times New Roman"/>
              </a:rPr>
              <a:t>not change word class or meaning </a:t>
            </a:r>
            <a:r>
              <a:rPr sz="2800" spc="-20" dirty="0">
                <a:latin typeface="Times New Roman"/>
                <a:cs typeface="Times New Roman"/>
              </a:rPr>
              <a:t>significantly, </a:t>
            </a:r>
            <a:r>
              <a:rPr sz="2800" spc="-5" dirty="0">
                <a:latin typeface="Times New Roman"/>
                <a:cs typeface="Times New Roman"/>
              </a:rPr>
              <a:t>but varies  features such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b="1" spc="-5" dirty="0">
                <a:latin typeface="Times New Roman"/>
                <a:cs typeface="Times New Roman"/>
              </a:rPr>
              <a:t>tense</a:t>
            </a:r>
            <a:r>
              <a:rPr sz="2800" spc="-5" dirty="0">
                <a:latin typeface="Times New Roman"/>
                <a:cs typeface="Times New Roman"/>
              </a:rPr>
              <a:t>, </a:t>
            </a:r>
            <a:r>
              <a:rPr sz="2800" b="1" spc="-5" dirty="0">
                <a:latin typeface="Times New Roman"/>
                <a:cs typeface="Times New Roman"/>
              </a:rPr>
              <a:t>number</a:t>
            </a:r>
            <a:r>
              <a:rPr sz="2800" spc="-5" dirty="0">
                <a:latin typeface="Times New Roman"/>
                <a:cs typeface="Times New Roman"/>
              </a:rPr>
              <a:t>, and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plurality.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95529"/>
            <a:ext cx="10515600" cy="438150"/>
          </a:xfrm>
          <a:custGeom>
            <a:avLst/>
            <a:gdLst/>
            <a:ahLst/>
            <a:cxnLst/>
            <a:rect l="l" t="t" r="r" b="b"/>
            <a:pathLst>
              <a:path w="10515600" h="438150">
                <a:moveTo>
                  <a:pt x="10515600" y="0"/>
                </a:moveTo>
                <a:lnTo>
                  <a:pt x="0" y="0"/>
                </a:lnTo>
                <a:lnTo>
                  <a:pt x="0" y="437870"/>
                </a:lnTo>
                <a:lnTo>
                  <a:pt x="10515600" y="437870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1338" y="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94487" y="503047"/>
            <a:ext cx="11480800" cy="520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All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inflectional forms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 word are often grouped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manifestations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  </a:t>
            </a:r>
            <a:r>
              <a:rPr sz="2800" dirty="0">
                <a:latin typeface="Times New Roman"/>
                <a:cs typeface="Times New Roman"/>
              </a:rPr>
              <a:t>single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lexeme.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3683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Derivation </a:t>
            </a:r>
            <a:r>
              <a:rPr sz="2800" spc="-5" dirty="0">
                <a:latin typeface="Times New Roman"/>
                <a:cs typeface="Times New Roman"/>
              </a:rPr>
              <a:t>is less systematic.</a:t>
            </a:r>
            <a:endParaRPr sz="2800">
              <a:latin typeface="Times New Roman"/>
              <a:cs typeface="Times New Roman"/>
            </a:endParaRPr>
          </a:p>
          <a:p>
            <a:pPr marL="698500" lvl="1" indent="-2286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6985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This derivation process usually changes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latin typeface="Times New Roman"/>
                <a:cs typeface="Times New Roman"/>
              </a:rPr>
              <a:t>part-of-speech</a:t>
            </a:r>
            <a:r>
              <a:rPr sz="2800" b="1" spc="4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category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example is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derivation </a:t>
            </a:r>
            <a:r>
              <a:rPr sz="2800" dirty="0">
                <a:latin typeface="Times New Roman"/>
                <a:cs typeface="Times New Roman"/>
              </a:rPr>
              <a:t>of the </a:t>
            </a:r>
            <a:r>
              <a:rPr sz="2800" spc="-5" dirty="0">
                <a:latin typeface="Times New Roman"/>
                <a:cs typeface="Times New Roman"/>
              </a:rPr>
              <a:t>adverb </a:t>
            </a:r>
            <a:r>
              <a:rPr sz="2800" b="1" spc="-10" dirty="0">
                <a:latin typeface="Times New Roman"/>
                <a:cs typeface="Times New Roman"/>
              </a:rPr>
              <a:t>widely </a:t>
            </a:r>
            <a:r>
              <a:rPr sz="2800" spc="-5" dirty="0">
                <a:latin typeface="Times New Roman"/>
                <a:cs typeface="Times New Roman"/>
              </a:rPr>
              <a:t>from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adjective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wide</a:t>
            </a:r>
            <a:r>
              <a:rPr sz="2800" spc="-1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spcBef>
                <a:spcPts val="1205"/>
              </a:spcBef>
              <a:tabLst>
                <a:tab pos="2573020" algn="l"/>
                <a:tab pos="3578860" algn="l"/>
                <a:tab pos="4053204" algn="l"/>
                <a:tab pos="4683760" algn="l"/>
                <a:tab pos="6057265" algn="l"/>
                <a:tab pos="6551295" algn="l"/>
                <a:tab pos="7282815" algn="l"/>
                <a:tab pos="7776209" algn="l"/>
                <a:tab pos="8704580" algn="l"/>
                <a:tab pos="9771380" algn="l"/>
                <a:tab pos="10521315" algn="l"/>
                <a:tab pos="10875010" algn="l"/>
              </a:tabLst>
            </a:pPr>
            <a:r>
              <a:rPr sz="2800" b="1" i="1" dirty="0">
                <a:latin typeface="Times New Roman"/>
                <a:cs typeface="Times New Roman"/>
              </a:rPr>
              <a:t>3</a:t>
            </a:r>
            <a:r>
              <a:rPr sz="2800" b="1" i="1" spc="-10" dirty="0">
                <a:latin typeface="Times New Roman"/>
                <a:cs typeface="Times New Roman"/>
              </a:rPr>
              <a:t>.</a:t>
            </a:r>
            <a:r>
              <a:rPr sz="2800" b="1" i="1" spc="-5" dirty="0">
                <a:latin typeface="Times New Roman"/>
                <a:cs typeface="Times New Roman"/>
              </a:rPr>
              <a:t>Comp</a:t>
            </a:r>
            <a:r>
              <a:rPr sz="2800" b="1" i="1" dirty="0">
                <a:latin typeface="Times New Roman"/>
                <a:cs typeface="Times New Roman"/>
              </a:rPr>
              <a:t>o</a:t>
            </a:r>
            <a:r>
              <a:rPr sz="2800" b="1" i="1" spc="-5" dirty="0">
                <a:latin typeface="Times New Roman"/>
                <a:cs typeface="Times New Roman"/>
              </a:rPr>
              <a:t>u</a:t>
            </a:r>
            <a:r>
              <a:rPr sz="2800" b="1" i="1" dirty="0">
                <a:latin typeface="Times New Roman"/>
                <a:cs typeface="Times New Roman"/>
              </a:rPr>
              <a:t>n</a:t>
            </a:r>
            <a:r>
              <a:rPr sz="2800" b="1" i="1" spc="-5" dirty="0">
                <a:latin typeface="Times New Roman"/>
                <a:cs typeface="Times New Roman"/>
              </a:rPr>
              <a:t>d</a:t>
            </a:r>
            <a:r>
              <a:rPr sz="2800" b="1" i="1" dirty="0">
                <a:latin typeface="Times New Roman"/>
                <a:cs typeface="Times New Roman"/>
              </a:rPr>
              <a:t>i</a:t>
            </a:r>
            <a:r>
              <a:rPr sz="2800" b="1" i="1" spc="-5" dirty="0">
                <a:latin typeface="Times New Roman"/>
                <a:cs typeface="Times New Roman"/>
              </a:rPr>
              <a:t>ng</a:t>
            </a:r>
            <a:r>
              <a:rPr sz="2800" b="1" i="1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refers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55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two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wor</a:t>
            </a:r>
            <a:r>
              <a:rPr sz="2800" spc="5" dirty="0">
                <a:latin typeface="Times New Roman"/>
                <a:cs typeface="Times New Roman"/>
              </a:rPr>
              <a:t>d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new  </a:t>
            </a:r>
            <a:r>
              <a:rPr sz="2800" dirty="0">
                <a:latin typeface="Times New Roman"/>
                <a:cs typeface="Times New Roman"/>
              </a:rPr>
              <a:t>word.</a:t>
            </a:r>
            <a:endParaRPr sz="2800">
              <a:latin typeface="Times New Roman"/>
              <a:cs typeface="Times New Roman"/>
            </a:endParaRPr>
          </a:p>
          <a:p>
            <a:pPr marL="241300" marR="6350" indent="-22860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English </a:t>
            </a:r>
            <a:r>
              <a:rPr sz="2800" spc="-10" dirty="0">
                <a:latin typeface="Times New Roman"/>
                <a:cs typeface="Times New Roman"/>
              </a:rPr>
              <a:t>has many </a:t>
            </a:r>
            <a:r>
              <a:rPr sz="2800" spc="-5" dirty="0">
                <a:latin typeface="Times New Roman"/>
                <a:cs typeface="Times New Roman"/>
              </a:rPr>
              <a:t>noun-noun compounds, nouns that are carbonations </a:t>
            </a:r>
            <a:r>
              <a:rPr sz="2800" spc="-1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two  </a:t>
            </a:r>
            <a:r>
              <a:rPr sz="2800" dirty="0">
                <a:latin typeface="Times New Roman"/>
                <a:cs typeface="Times New Roman"/>
              </a:rPr>
              <a:t>other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nouns.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Examples are disk </a:t>
            </a:r>
            <a:r>
              <a:rPr sz="2800" dirty="0">
                <a:latin typeface="Times New Roman"/>
                <a:cs typeface="Times New Roman"/>
              </a:rPr>
              <a:t>drive, </a:t>
            </a:r>
            <a:r>
              <a:rPr sz="2800" spc="-5" dirty="0">
                <a:latin typeface="Times New Roman"/>
                <a:cs typeface="Times New Roman"/>
              </a:rPr>
              <a:t>college degree, high school,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etc.….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0767" y="109207"/>
            <a:ext cx="10515600" cy="412750"/>
          </a:xfrm>
          <a:custGeom>
            <a:avLst/>
            <a:gdLst/>
            <a:ahLst/>
            <a:cxnLst/>
            <a:rect l="l" t="t" r="r" b="b"/>
            <a:pathLst>
              <a:path w="10515600" h="412750">
                <a:moveTo>
                  <a:pt x="10515600" y="0"/>
                </a:moveTo>
                <a:lnTo>
                  <a:pt x="0" y="0"/>
                </a:lnTo>
                <a:lnTo>
                  <a:pt x="0" y="412381"/>
                </a:lnTo>
                <a:lnTo>
                  <a:pt x="10515600" y="412381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93994" y="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4487" y="500151"/>
            <a:ext cx="10498455" cy="583057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3000" b="1" spc="-5" dirty="0">
                <a:latin typeface="Times New Roman"/>
                <a:cs typeface="Times New Roman"/>
              </a:rPr>
              <a:t>2</a:t>
            </a:r>
            <a:r>
              <a:rPr sz="2800" b="1" spc="-5" dirty="0">
                <a:latin typeface="Times New Roman"/>
                <a:cs typeface="Times New Roman"/>
              </a:rPr>
              <a:t>. Syntax- </a:t>
            </a:r>
            <a:r>
              <a:rPr sz="2800" spc="-5" dirty="0">
                <a:latin typeface="Times New Roman"/>
                <a:cs typeface="Times New Roman"/>
              </a:rPr>
              <a:t>refers to the </a:t>
            </a:r>
            <a:r>
              <a:rPr sz="2800" spc="-10" dirty="0">
                <a:latin typeface="Times New Roman"/>
                <a:cs typeface="Times New Roman"/>
              </a:rPr>
              <a:t>way </a:t>
            </a:r>
            <a:r>
              <a:rPr sz="2800" dirty="0">
                <a:latin typeface="Times New Roman"/>
                <a:cs typeface="Times New Roman"/>
              </a:rPr>
              <a:t>words </a:t>
            </a:r>
            <a:r>
              <a:rPr sz="2800" spc="-5" dirty="0">
                <a:latin typeface="Times New Roman"/>
                <a:cs typeface="Times New Roman"/>
              </a:rPr>
              <a:t>are related to </a:t>
            </a:r>
            <a:r>
              <a:rPr sz="2800" spc="-10" dirty="0">
                <a:latin typeface="Times New Roman"/>
                <a:cs typeface="Times New Roman"/>
              </a:rPr>
              <a:t>each </a:t>
            </a:r>
            <a:r>
              <a:rPr sz="2800" dirty="0">
                <a:latin typeface="Times New Roman"/>
                <a:cs typeface="Times New Roman"/>
              </a:rPr>
              <a:t>other </a:t>
            </a:r>
            <a:r>
              <a:rPr sz="2800" spc="-5" dirty="0">
                <a:latin typeface="Times New Roman"/>
                <a:cs typeface="Times New Roman"/>
              </a:rPr>
              <a:t>in a</a:t>
            </a:r>
            <a:r>
              <a:rPr sz="2800" spc="11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sentence.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1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Syntactic </a:t>
            </a:r>
            <a:r>
              <a:rPr sz="2800" b="1" dirty="0">
                <a:latin typeface="Times New Roman"/>
                <a:cs typeface="Times New Roman"/>
              </a:rPr>
              <a:t>Analysis-</a:t>
            </a:r>
            <a:r>
              <a:rPr sz="2800" b="1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analyzes:</a:t>
            </a:r>
            <a:endParaRPr sz="2800">
              <a:latin typeface="Times New Roman"/>
              <a:cs typeface="Times New Roman"/>
            </a:endParaRPr>
          </a:p>
          <a:p>
            <a:pPr marL="1243965" lvl="1" indent="-3175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243965" algn="l"/>
                <a:tab pos="1244600" algn="l"/>
              </a:tabLst>
            </a:pPr>
            <a:r>
              <a:rPr sz="2800" dirty="0">
                <a:latin typeface="Times New Roman"/>
                <a:cs typeface="Times New Roman"/>
              </a:rPr>
              <a:t>how </a:t>
            </a:r>
            <a:r>
              <a:rPr sz="2800" spc="-5" dirty="0">
                <a:latin typeface="Times New Roman"/>
                <a:cs typeface="Times New Roman"/>
              </a:rPr>
              <a:t>words are grouped together into phrases;</a:t>
            </a:r>
            <a:endParaRPr sz="2800">
              <a:latin typeface="Times New Roman"/>
              <a:cs typeface="Times New Roman"/>
            </a:endParaRPr>
          </a:p>
          <a:p>
            <a:pPr marL="1155700" lvl="1" indent="-22923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156335" algn="l"/>
              </a:tabLst>
            </a:pPr>
            <a:r>
              <a:rPr sz="2800" spc="-5" dirty="0">
                <a:latin typeface="Times New Roman"/>
                <a:cs typeface="Times New Roman"/>
              </a:rPr>
              <a:t>what </a:t>
            </a:r>
            <a:r>
              <a:rPr sz="2800" dirty="0">
                <a:latin typeface="Times New Roman"/>
                <a:cs typeface="Times New Roman"/>
              </a:rPr>
              <a:t>words </a:t>
            </a:r>
            <a:r>
              <a:rPr sz="2800" spc="-5" dirty="0">
                <a:latin typeface="Times New Roman"/>
                <a:cs typeface="Times New Roman"/>
              </a:rPr>
              <a:t>modify </a:t>
            </a:r>
            <a:r>
              <a:rPr sz="2800" dirty="0">
                <a:latin typeface="Times New Roman"/>
                <a:cs typeface="Times New Roman"/>
              </a:rPr>
              <a:t>other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words;</a:t>
            </a:r>
            <a:endParaRPr sz="2800">
              <a:latin typeface="Times New Roman"/>
              <a:cs typeface="Times New Roman"/>
            </a:endParaRPr>
          </a:p>
          <a:p>
            <a:pPr marL="1155700" lvl="1" indent="-22923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156335" algn="l"/>
              </a:tabLst>
            </a:pPr>
            <a:r>
              <a:rPr sz="2800" spc="-5" dirty="0">
                <a:latin typeface="Times New Roman"/>
                <a:cs typeface="Times New Roman"/>
              </a:rPr>
              <a:t>what words are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central importance to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sentence.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Syntactic Analysis </a:t>
            </a:r>
            <a:r>
              <a:rPr sz="2800" spc="-5" dirty="0">
                <a:latin typeface="Times New Roman"/>
                <a:cs typeface="Times New Roman"/>
              </a:rPr>
              <a:t>is used in </a:t>
            </a:r>
            <a:r>
              <a:rPr sz="2800" spc="-10" dirty="0">
                <a:latin typeface="Times New Roman"/>
                <a:cs typeface="Times New Roman"/>
              </a:rPr>
              <a:t>many </a:t>
            </a:r>
            <a:r>
              <a:rPr sz="2800" spc="-5" dirty="0">
                <a:latin typeface="Times New Roman"/>
                <a:cs typeface="Times New Roman"/>
              </a:rPr>
              <a:t>NLP applications such</a:t>
            </a:r>
            <a:r>
              <a:rPr sz="2800" spc="-2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as:</a:t>
            </a:r>
            <a:endParaRPr sz="2800">
              <a:latin typeface="Times New Roman"/>
              <a:cs typeface="Times New Roman"/>
            </a:endParaRPr>
          </a:p>
          <a:p>
            <a:pPr marL="1155700" lvl="1" indent="-229235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1156335" algn="l"/>
              </a:tabLst>
            </a:pPr>
            <a:r>
              <a:rPr sz="2800" spc="-10" dirty="0">
                <a:latin typeface="Times New Roman"/>
                <a:cs typeface="Times New Roman"/>
              </a:rPr>
              <a:t>Grammar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Checking</a:t>
            </a:r>
            <a:endParaRPr sz="2800">
              <a:latin typeface="Times New Roman"/>
              <a:cs typeface="Times New Roman"/>
            </a:endParaRPr>
          </a:p>
          <a:p>
            <a:pPr marL="1155700" lvl="1" indent="-22923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156335" algn="l"/>
              </a:tabLst>
            </a:pPr>
            <a:r>
              <a:rPr sz="2800" spc="-5" dirty="0">
                <a:latin typeface="Times New Roman"/>
                <a:cs typeface="Times New Roman"/>
              </a:rPr>
              <a:t>Question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Answering</a:t>
            </a:r>
            <a:endParaRPr sz="2800">
              <a:latin typeface="Times New Roman"/>
              <a:cs typeface="Times New Roman"/>
            </a:endParaRPr>
          </a:p>
          <a:p>
            <a:pPr marL="1155700" lvl="1" indent="-22923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156335" algn="l"/>
              </a:tabLst>
            </a:pPr>
            <a:r>
              <a:rPr sz="2800" spc="-5" dirty="0">
                <a:latin typeface="Times New Roman"/>
                <a:cs typeface="Times New Roman"/>
              </a:rPr>
              <a:t>Information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Extraction</a:t>
            </a:r>
            <a:endParaRPr sz="2800">
              <a:latin typeface="Times New Roman"/>
              <a:cs typeface="Times New Roman"/>
            </a:endParaRPr>
          </a:p>
          <a:p>
            <a:pPr marL="1155700" lvl="1" indent="-22923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156335" algn="l"/>
              </a:tabLst>
            </a:pPr>
            <a:r>
              <a:rPr sz="2800" spc="-5" dirty="0">
                <a:latin typeface="Times New Roman"/>
                <a:cs typeface="Times New Roman"/>
              </a:rPr>
              <a:t>Machine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Translation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63260" y="3856609"/>
            <a:ext cx="6817994" cy="2864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95478"/>
            <a:ext cx="10515600" cy="478155"/>
          </a:xfrm>
          <a:custGeom>
            <a:avLst/>
            <a:gdLst/>
            <a:ahLst/>
            <a:cxnLst/>
            <a:rect l="l" t="t" r="r" b="b"/>
            <a:pathLst>
              <a:path w="10515600" h="478155">
                <a:moveTo>
                  <a:pt x="10515600" y="0"/>
                </a:moveTo>
                <a:lnTo>
                  <a:pt x="0" y="0"/>
                </a:lnTo>
                <a:lnTo>
                  <a:pt x="0" y="477672"/>
                </a:lnTo>
                <a:lnTo>
                  <a:pt x="10515600" y="477672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23635" y="4698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94487" y="350037"/>
            <a:ext cx="11370945" cy="450723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800" b="1" spc="-5" dirty="0">
                <a:latin typeface="Times New Roman"/>
                <a:cs typeface="Times New Roman"/>
              </a:rPr>
              <a:t>English Noun</a:t>
            </a:r>
            <a:r>
              <a:rPr sz="2800" b="1" spc="3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Phrases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2800" spc="-5" dirty="0">
                <a:latin typeface="Times New Roman"/>
                <a:cs typeface="Times New Roman"/>
              </a:rPr>
              <a:t>Student, the student, that student, two students, </a:t>
            </a:r>
            <a:r>
              <a:rPr sz="2800" spc="-10" dirty="0">
                <a:latin typeface="Times New Roman"/>
                <a:cs typeface="Times New Roman"/>
              </a:rPr>
              <a:t>many </a:t>
            </a:r>
            <a:r>
              <a:rPr sz="2800" spc="-5" dirty="0">
                <a:latin typeface="Times New Roman"/>
                <a:cs typeface="Times New Roman"/>
              </a:rPr>
              <a:t>students, Clever </a:t>
            </a:r>
            <a:r>
              <a:rPr sz="2800" dirty="0">
                <a:latin typeface="Times New Roman"/>
                <a:cs typeface="Times New Roman"/>
              </a:rPr>
              <a:t>student,  </a:t>
            </a:r>
            <a:r>
              <a:rPr sz="2800" spc="-5" dirty="0">
                <a:latin typeface="Times New Roman"/>
                <a:cs typeface="Times New Roman"/>
              </a:rPr>
              <a:t>A </a:t>
            </a:r>
            <a:r>
              <a:rPr sz="2800" dirty="0">
                <a:latin typeface="Times New Roman"/>
                <a:cs typeface="Times New Roman"/>
              </a:rPr>
              <a:t>student </a:t>
            </a:r>
            <a:r>
              <a:rPr sz="2800" spc="-5" dirty="0">
                <a:latin typeface="Times New Roman"/>
                <a:cs typeface="Times New Roman"/>
              </a:rPr>
              <a:t>of computer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science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800" b="1" spc="-5" dirty="0">
                <a:latin typeface="Times New Roman"/>
                <a:cs typeface="Times New Roman"/>
              </a:rPr>
              <a:t>English </a:t>
            </a:r>
            <a:r>
              <a:rPr sz="2800" b="1" spc="-70" dirty="0">
                <a:latin typeface="Times New Roman"/>
                <a:cs typeface="Times New Roman"/>
              </a:rPr>
              <a:t>Verb</a:t>
            </a:r>
            <a:r>
              <a:rPr sz="2800" b="1" spc="-3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Phrases</a:t>
            </a:r>
            <a:endParaRPr sz="2800">
              <a:latin typeface="Times New Roman"/>
              <a:cs typeface="Times New Roman"/>
            </a:endParaRPr>
          </a:p>
          <a:p>
            <a:pPr marL="749300" indent="-2800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dirty="0">
                <a:latin typeface="Times New Roman"/>
                <a:cs typeface="Times New Roman"/>
              </a:rPr>
              <a:t>turn, </a:t>
            </a:r>
            <a:r>
              <a:rPr sz="2800" spc="-5" dirty="0">
                <a:latin typeface="Times New Roman"/>
                <a:cs typeface="Times New Roman"/>
              </a:rPr>
              <a:t>turn </a:t>
            </a:r>
            <a:r>
              <a:rPr sz="2800" dirty="0">
                <a:latin typeface="Times New Roman"/>
                <a:cs typeface="Times New Roman"/>
              </a:rPr>
              <a:t>on,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turning on, </a:t>
            </a:r>
            <a:r>
              <a:rPr sz="2800" spc="-5" dirty="0">
                <a:latin typeface="Times New Roman"/>
                <a:cs typeface="Times New Roman"/>
              </a:rPr>
              <a:t>have been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working</a:t>
            </a:r>
            <a:endParaRPr sz="2800">
              <a:latin typeface="Times New Roman"/>
              <a:cs typeface="Times New Roman"/>
            </a:endParaRPr>
          </a:p>
          <a:p>
            <a:pPr marL="749300" indent="-280035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threatened to </a:t>
            </a:r>
            <a:r>
              <a:rPr sz="2800" dirty="0">
                <a:latin typeface="Times New Roman"/>
                <a:cs typeface="Times New Roman"/>
              </a:rPr>
              <a:t>throw </a:t>
            </a:r>
            <a:r>
              <a:rPr sz="2800" spc="-5" dirty="0">
                <a:latin typeface="Times New Roman"/>
                <a:cs typeface="Times New Roman"/>
              </a:rPr>
              <a:t>himself into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" dirty="0">
                <a:latin typeface="Times New Roman"/>
                <a:cs typeface="Times New Roman"/>
              </a:rPr>
              <a:t> window</a:t>
            </a:r>
            <a:endParaRPr sz="2800">
              <a:latin typeface="Times New Roman"/>
              <a:cs typeface="Times New Roman"/>
            </a:endParaRPr>
          </a:p>
          <a:p>
            <a:pPr marL="749300" indent="-2800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was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understandable reaction </a:t>
            </a:r>
            <a:r>
              <a:rPr sz="2800" dirty="0">
                <a:latin typeface="Times New Roman"/>
                <a:cs typeface="Times New Roman"/>
              </a:rPr>
              <a:t>by 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visitors</a:t>
            </a:r>
            <a:endParaRPr sz="2800">
              <a:latin typeface="Times New Roman"/>
              <a:cs typeface="Times New Roman"/>
            </a:endParaRPr>
          </a:p>
          <a:p>
            <a:pPr marL="749300" indent="-2800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is amazingly rich in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minerals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2510" y="109220"/>
            <a:ext cx="10265410" cy="527050"/>
          </a:xfrm>
          <a:custGeom>
            <a:avLst/>
            <a:gdLst/>
            <a:ahLst/>
            <a:cxnLst/>
            <a:rect l="l" t="t" r="r" b="b"/>
            <a:pathLst>
              <a:path w="10265410" h="527050">
                <a:moveTo>
                  <a:pt x="10265029" y="0"/>
                </a:moveTo>
                <a:lnTo>
                  <a:pt x="0" y="0"/>
                </a:lnTo>
                <a:lnTo>
                  <a:pt x="0" y="526541"/>
                </a:lnTo>
                <a:lnTo>
                  <a:pt x="10265029" y="526541"/>
                </a:lnTo>
                <a:lnTo>
                  <a:pt x="1026502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40782" y="1651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94487" y="839850"/>
            <a:ext cx="9529445" cy="4933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7100" marR="5080" indent="-91503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/>
                <a:cs typeface="Times New Roman"/>
              </a:rPr>
              <a:t>3. Parsing: </a:t>
            </a:r>
            <a:r>
              <a:rPr sz="2800" spc="-5" dirty="0">
                <a:latin typeface="Times New Roman"/>
                <a:cs typeface="Times New Roman"/>
              </a:rPr>
              <a:t>is a derivation process which identifies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structure </a:t>
            </a:r>
            <a:r>
              <a:rPr sz="2800" dirty="0">
                <a:latin typeface="Times New Roman"/>
                <a:cs typeface="Times New Roman"/>
              </a:rPr>
              <a:t>of  </a:t>
            </a:r>
            <a:r>
              <a:rPr sz="2800" spc="-5" dirty="0">
                <a:latin typeface="Times New Roman"/>
                <a:cs typeface="Times New Roman"/>
              </a:rPr>
              <a:t>sentences </a:t>
            </a:r>
            <a:r>
              <a:rPr sz="2800" dirty="0">
                <a:latin typeface="Times New Roman"/>
                <a:cs typeface="Times New Roman"/>
              </a:rPr>
              <a:t>using </a:t>
            </a:r>
            <a:r>
              <a:rPr sz="2800" spc="-5" dirty="0">
                <a:latin typeface="Times New Roman"/>
                <a:cs typeface="Times New Roman"/>
              </a:rPr>
              <a:t>a </a:t>
            </a:r>
            <a:r>
              <a:rPr sz="2800" dirty="0">
                <a:latin typeface="Times New Roman"/>
                <a:cs typeface="Times New Roman"/>
              </a:rPr>
              <a:t>given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grammar.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considered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a special </a:t>
            </a:r>
            <a:r>
              <a:rPr sz="2800" spc="-10" dirty="0">
                <a:latin typeface="Times New Roman"/>
                <a:cs typeface="Times New Roman"/>
              </a:rPr>
              <a:t>case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 search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problem.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200"/>
              </a:spcBef>
            </a:pPr>
            <a:r>
              <a:rPr sz="2800" spc="25" dirty="0">
                <a:latin typeface="Courier New"/>
                <a:cs typeface="Courier New"/>
              </a:rPr>
              <a:t>o</a:t>
            </a:r>
            <a:r>
              <a:rPr sz="2800" spc="25" dirty="0">
                <a:latin typeface="Times New Roman"/>
                <a:cs typeface="Times New Roman"/>
              </a:rPr>
              <a:t>two </a:t>
            </a:r>
            <a:r>
              <a:rPr sz="2800" spc="-5" dirty="0">
                <a:latin typeface="Times New Roman"/>
                <a:cs typeface="Times New Roman"/>
              </a:rPr>
              <a:t>basic methods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searching are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used</a:t>
            </a:r>
            <a:endParaRPr sz="2800">
              <a:latin typeface="Times New Roman"/>
              <a:cs typeface="Times New Roman"/>
            </a:endParaRPr>
          </a:p>
          <a:p>
            <a:pPr marL="1663700" lvl="1" indent="-280035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"/>
              <a:tabLst>
                <a:tab pos="16643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top-down</a:t>
            </a:r>
            <a:r>
              <a:rPr sz="2800" b="1" spc="3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strategy</a:t>
            </a:r>
            <a:endParaRPr sz="2800">
              <a:latin typeface="Times New Roman"/>
              <a:cs typeface="Times New Roman"/>
            </a:endParaRPr>
          </a:p>
          <a:p>
            <a:pPr marL="1663700" lvl="1" indent="-2800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1664335" algn="l"/>
              </a:tabLst>
            </a:pPr>
            <a:r>
              <a:rPr sz="2800" b="1" dirty="0">
                <a:latin typeface="Times New Roman"/>
                <a:cs typeface="Times New Roman"/>
              </a:rPr>
              <a:t>bottom-up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strategy</a:t>
            </a:r>
            <a:endParaRPr sz="2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200"/>
              </a:spcBef>
            </a:pPr>
            <a:r>
              <a:rPr sz="2800" spc="10" dirty="0">
                <a:latin typeface="Courier New"/>
                <a:cs typeface="Courier New"/>
              </a:rPr>
              <a:t>o</a:t>
            </a:r>
            <a:r>
              <a:rPr sz="2800" spc="10" dirty="0">
                <a:latin typeface="Times New Roman"/>
                <a:cs typeface="Times New Roman"/>
              </a:rPr>
              <a:t>methods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improving </a:t>
            </a:r>
            <a:r>
              <a:rPr sz="2800" spc="-10" dirty="0">
                <a:latin typeface="Times New Roman"/>
                <a:cs typeface="Times New Roman"/>
              </a:rPr>
              <a:t>efficiency</a:t>
            </a:r>
            <a:endParaRPr sz="2800">
              <a:latin typeface="Times New Roman"/>
              <a:cs typeface="Times New Roman"/>
            </a:endParaRPr>
          </a:p>
          <a:p>
            <a:pPr marL="1663700" lvl="1" indent="-2800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16643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storing lexical rules separately</a:t>
            </a:r>
            <a:endParaRPr sz="2800">
              <a:latin typeface="Times New Roman"/>
              <a:cs typeface="Times New Roman"/>
            </a:endParaRPr>
          </a:p>
          <a:p>
            <a:pPr marL="1663700" lvl="1" indent="-2800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16643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chunking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9562" y="109181"/>
            <a:ext cx="10538460" cy="450850"/>
          </a:xfrm>
          <a:custGeom>
            <a:avLst/>
            <a:gdLst/>
            <a:ahLst/>
            <a:cxnLst/>
            <a:rect l="l" t="t" r="r" b="b"/>
            <a:pathLst>
              <a:path w="10538460" h="450850">
                <a:moveTo>
                  <a:pt x="10537952" y="0"/>
                </a:moveTo>
                <a:lnTo>
                  <a:pt x="0" y="0"/>
                </a:lnTo>
                <a:lnTo>
                  <a:pt x="0" y="450380"/>
                </a:lnTo>
                <a:lnTo>
                  <a:pt x="10537952" y="450380"/>
                </a:lnTo>
                <a:lnTo>
                  <a:pt x="1053795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04891" y="4698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4487" y="591139"/>
            <a:ext cx="8143875" cy="1228725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3000" b="1" spc="-5" dirty="0">
                <a:latin typeface="Times New Roman"/>
                <a:cs typeface="Times New Roman"/>
              </a:rPr>
              <a:t>Simple Sentences</a:t>
            </a:r>
            <a:r>
              <a:rPr sz="3000" b="1" spc="5" dirty="0">
                <a:latin typeface="Times New Roman"/>
                <a:cs typeface="Times New Roman"/>
              </a:rPr>
              <a:t> </a:t>
            </a:r>
            <a:r>
              <a:rPr sz="3000" b="1" spc="-5" dirty="0">
                <a:latin typeface="Times New Roman"/>
                <a:cs typeface="Times New Roman"/>
              </a:rPr>
              <a:t>(English)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800" spc="-5" dirty="0">
                <a:latin typeface="Times New Roman"/>
                <a:cs typeface="Times New Roman"/>
              </a:rPr>
              <a:t>The computer is </a:t>
            </a:r>
            <a:r>
              <a:rPr sz="2800" dirty="0">
                <a:latin typeface="Times New Roman"/>
                <a:cs typeface="Times New Roman"/>
              </a:rPr>
              <a:t>on the </a:t>
            </a:r>
            <a:r>
              <a:rPr sz="2800" spc="-5" dirty="0">
                <a:latin typeface="Times New Roman"/>
                <a:cs typeface="Times New Roman"/>
              </a:rPr>
              <a:t>table …represent </a:t>
            </a:r>
            <a:r>
              <a:rPr sz="2800" dirty="0">
                <a:latin typeface="Times New Roman"/>
                <a:cs typeface="Times New Roman"/>
              </a:rPr>
              <a:t>using </a:t>
            </a:r>
            <a:r>
              <a:rPr sz="2800" spc="-5" dirty="0">
                <a:latin typeface="Times New Roman"/>
                <a:cs typeface="Times New Roman"/>
              </a:rPr>
              <a:t>parse tree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78458" y="2047214"/>
            <a:ext cx="9034780" cy="4357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0506" y="95592"/>
            <a:ext cx="10913110" cy="450850"/>
          </a:xfrm>
          <a:custGeom>
            <a:avLst/>
            <a:gdLst/>
            <a:ahLst/>
            <a:cxnLst/>
            <a:rect l="l" t="t" r="r" b="b"/>
            <a:pathLst>
              <a:path w="10913110" h="450850">
                <a:moveTo>
                  <a:pt x="10913110" y="0"/>
                </a:moveTo>
                <a:lnTo>
                  <a:pt x="0" y="0"/>
                </a:lnTo>
                <a:lnTo>
                  <a:pt x="0" y="450380"/>
                </a:lnTo>
                <a:lnTo>
                  <a:pt x="10913110" y="450380"/>
                </a:lnTo>
                <a:lnTo>
                  <a:pt x="1091311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2603" y="0"/>
            <a:ext cx="1449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4487" y="689863"/>
            <a:ext cx="113696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  <a:tab pos="2014855" algn="l"/>
                <a:tab pos="3350260" algn="l"/>
                <a:tab pos="4290695" algn="l"/>
                <a:tab pos="5110480" algn="l"/>
                <a:tab pos="5734050" algn="l"/>
                <a:tab pos="6968490" algn="l"/>
                <a:tab pos="7355840" algn="l"/>
                <a:tab pos="8060055" algn="l"/>
                <a:tab pos="8860155" algn="l"/>
                <a:tab pos="10250170" algn="l"/>
              </a:tabLst>
            </a:pPr>
            <a:r>
              <a:rPr sz="2800" b="1" spc="-265" dirty="0">
                <a:latin typeface="Times New Roman"/>
                <a:cs typeface="Times New Roman"/>
              </a:rPr>
              <a:t>T</a:t>
            </a:r>
            <a:r>
              <a:rPr sz="2800" b="1" spc="-5" dirty="0">
                <a:latin typeface="Times New Roman"/>
                <a:cs typeface="Times New Roman"/>
              </a:rPr>
              <a:t>o</a:t>
            </a:r>
            <a:r>
              <a:rPr sz="2800" b="1" spc="5" dirty="0">
                <a:latin typeface="Times New Roman"/>
                <a:cs typeface="Times New Roman"/>
              </a:rPr>
              <a:t>p</a:t>
            </a:r>
            <a:r>
              <a:rPr sz="2800" b="1" spc="-5" dirty="0">
                <a:latin typeface="Times New Roman"/>
                <a:cs typeface="Times New Roman"/>
              </a:rPr>
              <a:t>-d</a:t>
            </a:r>
            <a:r>
              <a:rPr sz="2800" b="1" spc="10" dirty="0">
                <a:latin typeface="Times New Roman"/>
                <a:cs typeface="Times New Roman"/>
              </a:rPr>
              <a:t>o</a:t>
            </a:r>
            <a:r>
              <a:rPr sz="2800" b="1" spc="-20" dirty="0">
                <a:latin typeface="Times New Roman"/>
                <a:cs typeface="Times New Roman"/>
              </a:rPr>
              <a:t>w</a:t>
            </a:r>
            <a:r>
              <a:rPr sz="2800" b="1" spc="-5" dirty="0">
                <a:latin typeface="Times New Roman"/>
                <a:cs typeface="Times New Roman"/>
              </a:rPr>
              <a:t>n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b="1" spc="-5" dirty="0">
                <a:latin typeface="Times New Roman"/>
                <a:cs typeface="Times New Roman"/>
              </a:rPr>
              <a:t>p</a:t>
            </a:r>
            <a:r>
              <a:rPr sz="2800" b="1" dirty="0">
                <a:latin typeface="Times New Roman"/>
                <a:cs typeface="Times New Roman"/>
              </a:rPr>
              <a:t>a</a:t>
            </a:r>
            <a:r>
              <a:rPr sz="2800" b="1" spc="-5" dirty="0">
                <a:latin typeface="Times New Roman"/>
                <a:cs typeface="Times New Roman"/>
              </a:rPr>
              <a:t>rsing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star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wi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sy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spc="-5" dirty="0">
                <a:latin typeface="Times New Roman"/>
                <a:cs typeface="Times New Roman"/>
              </a:rPr>
              <a:t>S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dirty="0">
                <a:latin typeface="Times New Roman"/>
                <a:cs typeface="Times New Roman"/>
              </a:rPr>
              <a:t>an</a:t>
            </a:r>
            <a:r>
              <a:rPr sz="2800" spc="-5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arches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thro</a:t>
            </a:r>
            <a:r>
              <a:rPr sz="2800" spc="5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gh  </a:t>
            </a:r>
            <a:r>
              <a:rPr sz="2800" spc="-10" dirty="0">
                <a:latin typeface="Times New Roman"/>
                <a:cs typeface="Times New Roman"/>
              </a:rPr>
              <a:t>different </a:t>
            </a:r>
            <a:r>
              <a:rPr sz="2800" spc="-5" dirty="0">
                <a:latin typeface="Times New Roman"/>
                <a:cs typeface="Times New Roman"/>
              </a:rPr>
              <a:t>ways to rewrite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symbols until </a:t>
            </a:r>
            <a:r>
              <a:rPr sz="2800" dirty="0">
                <a:latin typeface="Times New Roman"/>
                <a:cs typeface="Times New Roman"/>
              </a:rPr>
              <a:t>the input </a:t>
            </a:r>
            <a:r>
              <a:rPr sz="2800" spc="-5" dirty="0">
                <a:latin typeface="Times New Roman"/>
                <a:cs typeface="Times New Roman"/>
              </a:rPr>
              <a:t>sentence is</a:t>
            </a:r>
            <a:r>
              <a:rPr sz="2800" spc="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generated.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6096" y="1815185"/>
            <a:ext cx="10459339" cy="4100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4367" y="0"/>
            <a:ext cx="1452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6FC0"/>
                </a:solidFill>
              </a:rPr>
              <a:t>..</a:t>
            </a:r>
            <a:r>
              <a:rPr sz="3000" spc="-100" dirty="0">
                <a:solidFill>
                  <a:srgbClr val="006FC0"/>
                </a:solidFill>
              </a:rPr>
              <a:t> </a:t>
            </a:r>
            <a:r>
              <a:rPr sz="3000" spc="-5" dirty="0">
                <a:solidFill>
                  <a:srgbClr val="006FC0"/>
                </a:solidFill>
              </a:rPr>
              <a:t>Cont’d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494487" y="503047"/>
            <a:ext cx="113696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  <a:tab pos="1780539" algn="l"/>
                <a:tab pos="2214880" algn="l"/>
                <a:tab pos="3317875" algn="l"/>
                <a:tab pos="3909695" algn="l"/>
                <a:tab pos="5366385" algn="l"/>
                <a:tab pos="5821045" algn="l"/>
                <a:tab pos="7164070" algn="l"/>
                <a:tab pos="7973059" algn="l"/>
                <a:tab pos="8328025" algn="l"/>
                <a:tab pos="9610090" algn="l"/>
                <a:tab pos="10614660" algn="l"/>
                <a:tab pos="11068685" algn="l"/>
              </a:tabLst>
            </a:pPr>
            <a:r>
              <a:rPr sz="2800" b="1" dirty="0">
                <a:latin typeface="Times New Roman"/>
                <a:cs typeface="Times New Roman"/>
              </a:rPr>
              <a:t>Bottom-up </a:t>
            </a:r>
            <a:r>
              <a:rPr sz="2800" b="1" spc="-5" dirty="0">
                <a:latin typeface="Times New Roman"/>
                <a:cs typeface="Times New Roman"/>
              </a:rPr>
              <a:t>parsing </a:t>
            </a:r>
            <a:r>
              <a:rPr sz="2800" spc="-5" dirty="0">
                <a:latin typeface="Times New Roman"/>
                <a:cs typeface="Times New Roman"/>
              </a:rPr>
              <a:t>starts with words in a sentence and uses production rules  backward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red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ce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seq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nce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ls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il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cons</a:t>
            </a:r>
            <a:r>
              <a:rPr sz="2800" spc="-2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sts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solely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dirty="0">
                <a:latin typeface="Times New Roman"/>
                <a:cs typeface="Times New Roman"/>
              </a:rPr>
              <a:t>S</a:t>
            </a:r>
            <a:r>
              <a:rPr sz="2800" b="1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44" y="1546339"/>
            <a:ext cx="10951972" cy="4383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8743" y="92989"/>
            <a:ext cx="10890885" cy="398780"/>
          </a:xfrm>
          <a:custGeom>
            <a:avLst/>
            <a:gdLst/>
            <a:ahLst/>
            <a:cxnLst/>
            <a:rect l="l" t="t" r="r" b="b"/>
            <a:pathLst>
              <a:path w="10890885" h="398780">
                <a:moveTo>
                  <a:pt x="10890885" y="0"/>
                </a:moveTo>
                <a:lnTo>
                  <a:pt x="0" y="0"/>
                </a:lnTo>
                <a:lnTo>
                  <a:pt x="0" y="398373"/>
                </a:lnTo>
                <a:lnTo>
                  <a:pt x="10890885" y="398373"/>
                </a:lnTo>
                <a:lnTo>
                  <a:pt x="1089088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90134" y="0"/>
            <a:ext cx="1449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1276" y="621537"/>
            <a:ext cx="11368405" cy="4201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dirty="0">
                <a:latin typeface="Times New Roman"/>
                <a:cs typeface="Times New Roman"/>
              </a:rPr>
              <a:t>Chunking, </a:t>
            </a:r>
            <a:r>
              <a:rPr sz="2800" spc="-5" dirty="0">
                <a:latin typeface="Times New Roman"/>
                <a:cs typeface="Times New Roman"/>
              </a:rPr>
              <a:t>also </a:t>
            </a:r>
            <a:r>
              <a:rPr sz="2800" spc="-10" dirty="0">
                <a:latin typeface="Times New Roman"/>
                <a:cs typeface="Times New Roman"/>
              </a:rPr>
              <a:t>called </a:t>
            </a:r>
            <a:r>
              <a:rPr sz="2800" b="1" spc="-5" dirty="0">
                <a:latin typeface="Times New Roman"/>
                <a:cs typeface="Times New Roman"/>
              </a:rPr>
              <a:t>partial </a:t>
            </a:r>
            <a:r>
              <a:rPr sz="2800" b="1" dirty="0">
                <a:latin typeface="Times New Roman"/>
                <a:cs typeface="Times New Roman"/>
              </a:rPr>
              <a:t>parsing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-5" dirty="0">
                <a:latin typeface="Times New Roman"/>
                <a:cs typeface="Times New Roman"/>
              </a:rPr>
              <a:t>is a technique </a:t>
            </a:r>
            <a:r>
              <a:rPr sz="2800" spc="-10" dirty="0">
                <a:latin typeface="Times New Roman"/>
                <a:cs typeface="Times New Roman"/>
              </a:rPr>
              <a:t>which </a:t>
            </a:r>
            <a:r>
              <a:rPr sz="2800" spc="-5" dirty="0">
                <a:latin typeface="Times New Roman"/>
                <a:cs typeface="Times New Roman"/>
              </a:rPr>
              <a:t>attempts </a:t>
            </a:r>
            <a:r>
              <a:rPr sz="2800" spc="-15" dirty="0">
                <a:latin typeface="Times New Roman"/>
                <a:cs typeface="Times New Roman"/>
              </a:rPr>
              <a:t>to  </a:t>
            </a:r>
            <a:r>
              <a:rPr sz="2800" spc="-5" dirty="0">
                <a:latin typeface="Times New Roman"/>
                <a:cs typeface="Times New Roman"/>
              </a:rPr>
              <a:t>model human parsing </a:t>
            </a:r>
            <a:r>
              <a:rPr sz="2800" dirty="0">
                <a:latin typeface="Times New Roman"/>
                <a:cs typeface="Times New Roman"/>
              </a:rPr>
              <a:t>by </a:t>
            </a:r>
            <a:r>
              <a:rPr sz="2800" spc="-5" dirty="0">
                <a:latin typeface="Times New Roman"/>
                <a:cs typeface="Times New Roman"/>
              </a:rPr>
              <a:t>breaking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10" dirty="0">
                <a:latin typeface="Times New Roman"/>
                <a:cs typeface="Times New Roman"/>
              </a:rPr>
              <a:t>text </a:t>
            </a:r>
            <a:r>
              <a:rPr sz="2800" dirty="0">
                <a:latin typeface="Times New Roman"/>
                <a:cs typeface="Times New Roman"/>
              </a:rPr>
              <a:t>up </a:t>
            </a:r>
            <a:r>
              <a:rPr sz="2800" spc="-5" dirty="0">
                <a:latin typeface="Times New Roman"/>
                <a:cs typeface="Times New Roman"/>
              </a:rPr>
              <a:t>into small pieces, </a:t>
            </a:r>
            <a:r>
              <a:rPr sz="2800" spc="-10" dirty="0">
                <a:latin typeface="Times New Roman"/>
                <a:cs typeface="Times New Roman"/>
              </a:rPr>
              <a:t>each </a:t>
            </a:r>
            <a:r>
              <a:rPr sz="2800" spc="-5" dirty="0">
                <a:latin typeface="Times New Roman"/>
                <a:cs typeface="Times New Roman"/>
              </a:rPr>
              <a:t>parsed  </a:t>
            </a:r>
            <a:r>
              <a:rPr sz="2800" spc="-20" dirty="0">
                <a:latin typeface="Times New Roman"/>
                <a:cs typeface="Times New Roman"/>
              </a:rPr>
              <a:t>separately.</a:t>
            </a:r>
            <a:endParaRPr sz="2800">
              <a:latin typeface="Times New Roman"/>
              <a:cs typeface="Times New Roman"/>
            </a:endParaRPr>
          </a:p>
          <a:p>
            <a:pPr marL="382905" indent="-370840" algn="just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383540" algn="l"/>
              </a:tabLst>
            </a:pPr>
            <a:r>
              <a:rPr sz="2800" spc="-5" dirty="0">
                <a:latin typeface="Times New Roman"/>
                <a:cs typeface="Times New Roman"/>
              </a:rPr>
              <a:t>Chunk </a:t>
            </a:r>
            <a:r>
              <a:rPr sz="2800" dirty="0">
                <a:latin typeface="Times New Roman"/>
                <a:cs typeface="Times New Roman"/>
              </a:rPr>
              <a:t>boundaries correspond roughly </a:t>
            </a:r>
            <a:r>
              <a:rPr sz="2800" spc="-5" dirty="0">
                <a:latin typeface="Times New Roman"/>
                <a:cs typeface="Times New Roman"/>
              </a:rPr>
              <a:t>to the pauses in everyday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speech.</a:t>
            </a:r>
            <a:endParaRPr sz="2800">
              <a:latin typeface="Times New Roman"/>
              <a:cs typeface="Times New Roman"/>
            </a:endParaRPr>
          </a:p>
          <a:p>
            <a:pPr marL="295275" indent="-283210" algn="just">
              <a:lnSpc>
                <a:spcPct val="100000"/>
              </a:lnSpc>
              <a:spcBef>
                <a:spcPts val="119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example, consider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following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sentence.</a:t>
            </a:r>
            <a:endParaRPr sz="2800">
              <a:latin typeface="Times New Roman"/>
              <a:cs typeface="Times New Roman"/>
            </a:endParaRPr>
          </a:p>
          <a:p>
            <a:pPr marL="1206500" lvl="1" indent="-28067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1207135" algn="l"/>
              </a:tabLst>
            </a:pPr>
            <a:r>
              <a:rPr sz="2800" spc="-5" dirty="0">
                <a:latin typeface="Times New Roman"/>
                <a:cs typeface="Times New Roman"/>
              </a:rPr>
              <a:t>When I read a sentence, I read it a chunk </a:t>
            </a:r>
            <a:r>
              <a:rPr sz="2800" spc="-10" dirty="0">
                <a:latin typeface="Times New Roman"/>
                <a:cs typeface="Times New Roman"/>
              </a:rPr>
              <a:t>at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time.</a:t>
            </a:r>
            <a:endParaRPr sz="2800">
              <a:latin typeface="Times New Roman"/>
              <a:cs typeface="Times New Roman"/>
            </a:endParaRPr>
          </a:p>
          <a:p>
            <a:pPr marL="295275" indent="-283210" algn="just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Then,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following chunks </a:t>
            </a:r>
            <a:r>
              <a:rPr sz="2800" spc="-10" dirty="0">
                <a:latin typeface="Times New Roman"/>
                <a:cs typeface="Times New Roman"/>
              </a:rPr>
              <a:t>can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identified.</a:t>
            </a:r>
            <a:endParaRPr sz="2800">
              <a:latin typeface="Times New Roman"/>
              <a:cs typeface="Times New Roman"/>
            </a:endParaRPr>
          </a:p>
          <a:p>
            <a:pPr marL="749300" lvl="1" indent="-280035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"/>
              <a:tabLst>
                <a:tab pos="749935" algn="l"/>
              </a:tabLst>
            </a:pPr>
            <a:r>
              <a:rPr sz="2800" spc="-5" dirty="0">
                <a:latin typeface="Times New Roman"/>
                <a:cs typeface="Times New Roman"/>
              </a:rPr>
              <a:t>[</a:t>
            </a:r>
            <a:r>
              <a:rPr sz="2800" b="1" spc="-5" dirty="0">
                <a:latin typeface="Times New Roman"/>
                <a:cs typeface="Times New Roman"/>
              </a:rPr>
              <a:t>When I </a:t>
            </a:r>
            <a:r>
              <a:rPr sz="2800" b="1" spc="-15" dirty="0">
                <a:latin typeface="Times New Roman"/>
                <a:cs typeface="Times New Roman"/>
              </a:rPr>
              <a:t>read</a:t>
            </a:r>
            <a:r>
              <a:rPr sz="2800" spc="-15" dirty="0">
                <a:latin typeface="Times New Roman"/>
                <a:cs typeface="Times New Roman"/>
              </a:rPr>
              <a:t>] </a:t>
            </a:r>
            <a:r>
              <a:rPr sz="2800" spc="-10" dirty="0">
                <a:latin typeface="Times New Roman"/>
                <a:cs typeface="Times New Roman"/>
              </a:rPr>
              <a:t>[</a:t>
            </a:r>
            <a:r>
              <a:rPr sz="2800" b="1" spc="-10" dirty="0">
                <a:latin typeface="Times New Roman"/>
                <a:cs typeface="Times New Roman"/>
              </a:rPr>
              <a:t>a </a:t>
            </a:r>
            <a:r>
              <a:rPr sz="2800" b="1" spc="-5" dirty="0">
                <a:latin typeface="Times New Roman"/>
                <a:cs typeface="Times New Roman"/>
              </a:rPr>
              <a:t>sentence</a:t>
            </a:r>
            <a:r>
              <a:rPr sz="2800" spc="-5" dirty="0">
                <a:latin typeface="Times New Roman"/>
                <a:cs typeface="Times New Roman"/>
              </a:rPr>
              <a:t>], </a:t>
            </a:r>
            <a:r>
              <a:rPr sz="2800" spc="-10" dirty="0">
                <a:latin typeface="Times New Roman"/>
                <a:cs typeface="Times New Roman"/>
              </a:rPr>
              <a:t>[</a:t>
            </a:r>
            <a:r>
              <a:rPr sz="2800" b="1" spc="-10" dirty="0">
                <a:latin typeface="Times New Roman"/>
                <a:cs typeface="Times New Roman"/>
              </a:rPr>
              <a:t>I </a:t>
            </a:r>
            <a:r>
              <a:rPr sz="2800" b="1" spc="-20" dirty="0">
                <a:latin typeface="Times New Roman"/>
                <a:cs typeface="Times New Roman"/>
              </a:rPr>
              <a:t>read </a:t>
            </a:r>
            <a:r>
              <a:rPr sz="2800" b="1" dirty="0">
                <a:latin typeface="Times New Roman"/>
                <a:cs typeface="Times New Roman"/>
              </a:rPr>
              <a:t>it</a:t>
            </a:r>
            <a:r>
              <a:rPr sz="2800" dirty="0">
                <a:latin typeface="Times New Roman"/>
                <a:cs typeface="Times New Roman"/>
              </a:rPr>
              <a:t>] </a:t>
            </a:r>
            <a:r>
              <a:rPr sz="2800" spc="-10" dirty="0">
                <a:latin typeface="Times New Roman"/>
                <a:cs typeface="Times New Roman"/>
              </a:rPr>
              <a:t>[</a:t>
            </a:r>
            <a:r>
              <a:rPr sz="2800" b="1" spc="-10" dirty="0">
                <a:latin typeface="Times New Roman"/>
                <a:cs typeface="Times New Roman"/>
              </a:rPr>
              <a:t>a </a:t>
            </a:r>
            <a:r>
              <a:rPr sz="2800" b="1" spc="-5" dirty="0">
                <a:latin typeface="Times New Roman"/>
                <a:cs typeface="Times New Roman"/>
              </a:rPr>
              <a:t>chunk</a:t>
            </a:r>
            <a:r>
              <a:rPr sz="2800" spc="-5" dirty="0">
                <a:latin typeface="Times New Roman"/>
                <a:cs typeface="Times New Roman"/>
              </a:rPr>
              <a:t>] [</a:t>
            </a:r>
            <a:r>
              <a:rPr sz="2800" b="1" spc="-5" dirty="0">
                <a:latin typeface="Times New Roman"/>
                <a:cs typeface="Times New Roman"/>
              </a:rPr>
              <a:t>at a</a:t>
            </a:r>
            <a:r>
              <a:rPr sz="2800" b="1" spc="24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time</a:t>
            </a:r>
            <a:r>
              <a:rPr sz="2800" spc="-5" dirty="0">
                <a:latin typeface="Times New Roman"/>
                <a:cs typeface="Times New Roman"/>
              </a:rPr>
              <a:t>].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617" y="95529"/>
            <a:ext cx="11123295" cy="436880"/>
          </a:xfrm>
          <a:custGeom>
            <a:avLst/>
            <a:gdLst/>
            <a:ahLst/>
            <a:cxnLst/>
            <a:rect l="l" t="t" r="r" b="b"/>
            <a:pathLst>
              <a:path w="11123295" h="436880">
                <a:moveTo>
                  <a:pt x="11122914" y="0"/>
                </a:moveTo>
                <a:lnTo>
                  <a:pt x="0" y="0"/>
                </a:lnTo>
                <a:lnTo>
                  <a:pt x="0" y="436727"/>
                </a:lnTo>
                <a:lnTo>
                  <a:pt x="11122914" y="436727"/>
                </a:lnTo>
                <a:lnTo>
                  <a:pt x="1112291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097" y="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1276" y="580390"/>
            <a:ext cx="1136967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6465" marR="5080" indent="-914400" algn="just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4. Semantic 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Analysis </a:t>
            </a:r>
            <a:r>
              <a:rPr sz="2800" spc="-5" dirty="0">
                <a:latin typeface="Times New Roman"/>
                <a:cs typeface="Times New Roman"/>
              </a:rPr>
              <a:t>involves extraction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context-independent aspects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  </a:t>
            </a:r>
            <a:r>
              <a:rPr sz="2800" spc="-25" dirty="0">
                <a:latin typeface="Times New Roman"/>
                <a:cs typeface="Times New Roman"/>
              </a:rPr>
              <a:t>sentence’s </a:t>
            </a:r>
            <a:r>
              <a:rPr sz="2800" spc="-5" dirty="0">
                <a:latin typeface="Times New Roman"/>
                <a:cs typeface="Times New Roman"/>
              </a:rPr>
              <a:t>meaning, including the semantic roles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entities mentioned </a:t>
            </a:r>
            <a:r>
              <a:rPr sz="2800" spc="-15" dirty="0">
                <a:latin typeface="Times New Roman"/>
                <a:cs typeface="Times New Roman"/>
              </a:rPr>
              <a:t>in 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sentence, and quantification information, such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20" dirty="0">
                <a:latin typeface="Times New Roman"/>
                <a:cs typeface="Times New Roman"/>
              </a:rPr>
              <a:t>cardinality,  </a:t>
            </a:r>
            <a:r>
              <a:rPr sz="2800" spc="-5" dirty="0">
                <a:latin typeface="Times New Roman"/>
                <a:cs typeface="Times New Roman"/>
              </a:rPr>
              <a:t>iteration, 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dependency.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276" y="4603902"/>
            <a:ext cx="11370310" cy="16109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30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Semantic Analysis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important component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10" dirty="0">
                <a:latin typeface="Times New Roman"/>
                <a:cs typeface="Times New Roman"/>
              </a:rPr>
              <a:t>many </a:t>
            </a:r>
            <a:r>
              <a:rPr sz="2800" spc="-5" dirty="0">
                <a:latin typeface="Times New Roman"/>
                <a:cs typeface="Times New Roman"/>
              </a:rPr>
              <a:t>NLP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applications.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A </a:t>
            </a:r>
            <a:r>
              <a:rPr sz="2800" b="1" dirty="0">
                <a:solidFill>
                  <a:srgbClr val="001F5F"/>
                </a:solidFill>
                <a:latin typeface="Times New Roman"/>
                <a:cs typeface="Times New Roman"/>
              </a:rPr>
              <a:t>semantic </a:t>
            </a:r>
            <a:r>
              <a:rPr sz="28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role </a:t>
            </a:r>
            <a:r>
              <a:rPr sz="2800" spc="-5" dirty="0">
                <a:latin typeface="Times New Roman"/>
                <a:cs typeface="Times New Roman"/>
              </a:rPr>
              <a:t>is the underlying relationship </a:t>
            </a:r>
            <a:r>
              <a:rPr sz="2800" spc="-10" dirty="0">
                <a:latin typeface="Times New Roman"/>
                <a:cs typeface="Times New Roman"/>
              </a:rPr>
              <a:t>that </a:t>
            </a:r>
            <a:r>
              <a:rPr sz="2800" spc="-5" dirty="0">
                <a:latin typeface="Times New Roman"/>
                <a:cs typeface="Times New Roman"/>
              </a:rPr>
              <a:t>a participant has with </a:t>
            </a:r>
            <a:r>
              <a:rPr sz="2800" dirty="0">
                <a:latin typeface="Times New Roman"/>
                <a:cs typeface="Times New Roman"/>
              </a:rPr>
              <a:t>the  </a:t>
            </a:r>
            <a:r>
              <a:rPr sz="2800" spc="-10" dirty="0">
                <a:latin typeface="Times New Roman"/>
                <a:cs typeface="Times New Roman"/>
              </a:rPr>
              <a:t>main </a:t>
            </a:r>
            <a:r>
              <a:rPr sz="2800" spc="-5" dirty="0">
                <a:latin typeface="Times New Roman"/>
                <a:cs typeface="Times New Roman"/>
              </a:rPr>
              <a:t>verb in a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clause.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539" y="6342379"/>
            <a:ext cx="866140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600" dirty="0" smtClean="0">
                <a:latin typeface="Times New Roman"/>
                <a:cs typeface="Times New Roman"/>
              </a:rPr>
              <a:t>Se</a:t>
            </a:r>
            <a:r>
              <a:rPr sz="2600" spc="-15" dirty="0" smtClean="0">
                <a:latin typeface="Times New Roman"/>
                <a:cs typeface="Times New Roman"/>
              </a:rPr>
              <a:t>m</a:t>
            </a:r>
            <a:r>
              <a:rPr sz="2600" dirty="0" smtClean="0">
                <a:latin typeface="Times New Roman"/>
                <a:cs typeface="Times New Roman"/>
              </a:rPr>
              <a:t>antic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roles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are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identif</a:t>
            </a:r>
            <a:r>
              <a:rPr sz="2600" spc="-15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ed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from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gra</a:t>
            </a:r>
            <a:r>
              <a:rPr sz="2600" spc="-15" dirty="0">
                <a:latin typeface="Times New Roman"/>
                <a:cs typeface="Times New Roman"/>
              </a:rPr>
              <a:t>mm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10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i</a:t>
            </a:r>
            <a:r>
              <a:rPr sz="2600" spc="-10" dirty="0">
                <a:latin typeface="Times New Roman"/>
                <a:cs typeface="Times New Roman"/>
              </a:rPr>
              <a:t>c</a:t>
            </a:r>
            <a:r>
              <a:rPr sz="2600" dirty="0">
                <a:latin typeface="Times New Roman"/>
                <a:cs typeface="Times New Roman"/>
              </a:rPr>
              <a:t>al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re</a:t>
            </a:r>
            <a:r>
              <a:rPr sz="2600" spc="-15" dirty="0">
                <a:latin typeface="Times New Roman"/>
                <a:cs typeface="Times New Roman"/>
              </a:rPr>
              <a:t>l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10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io</a:t>
            </a:r>
            <a:r>
              <a:rPr sz="2600" spc="5" dirty="0">
                <a:latin typeface="Times New Roman"/>
                <a:cs typeface="Times New Roman"/>
              </a:rPr>
              <a:t>n</a:t>
            </a:r>
            <a:r>
              <a:rPr sz="26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24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69466" y="2415667"/>
            <a:ext cx="8639048" cy="2092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964" y="95491"/>
            <a:ext cx="11068685" cy="445770"/>
          </a:xfrm>
          <a:custGeom>
            <a:avLst/>
            <a:gdLst/>
            <a:ahLst/>
            <a:cxnLst/>
            <a:rect l="l" t="t" r="r" b="b"/>
            <a:pathLst>
              <a:path w="11068685" h="445770">
                <a:moveTo>
                  <a:pt x="11068304" y="0"/>
                </a:moveTo>
                <a:lnTo>
                  <a:pt x="0" y="0"/>
                </a:lnTo>
                <a:lnTo>
                  <a:pt x="0" y="445655"/>
                </a:lnTo>
                <a:lnTo>
                  <a:pt x="11068304" y="445655"/>
                </a:lnTo>
                <a:lnTo>
                  <a:pt x="1106830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15458" y="0"/>
            <a:ext cx="1449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1276" y="732282"/>
            <a:ext cx="11370310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  <a:tabLst>
                <a:tab pos="9157335" algn="l"/>
                <a:tab pos="11050905" algn="l"/>
              </a:tabLst>
            </a:pPr>
            <a:r>
              <a:rPr sz="2400" b="1" dirty="0">
                <a:latin typeface="Times New Roman"/>
                <a:cs typeface="Times New Roman"/>
              </a:rPr>
              <a:t>5. </a:t>
            </a:r>
            <a:r>
              <a:rPr sz="2400" b="1" spc="-5" dirty="0">
                <a:latin typeface="Times New Roman"/>
                <a:cs typeface="Times New Roman"/>
              </a:rPr>
              <a:t>Discourse </a:t>
            </a:r>
            <a:r>
              <a:rPr sz="2400" dirty="0">
                <a:latin typeface="Times New Roman"/>
                <a:cs typeface="Times New Roman"/>
              </a:rPr>
              <a:t>dea</a:t>
            </a:r>
            <a:r>
              <a:rPr sz="2400" spc="5" dirty="0">
                <a:latin typeface="Times New Roman"/>
                <a:cs typeface="Times New Roman"/>
              </a:rPr>
              <a:t>l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with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proper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xt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 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whole th</a:t>
            </a:r>
            <a:r>
              <a:rPr sz="2400" spc="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convey	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ean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ng	by  </a:t>
            </a:r>
            <a:r>
              <a:rPr sz="2400" spc="-5" dirty="0">
                <a:latin typeface="Times New Roman"/>
                <a:cs typeface="Times New Roman"/>
              </a:rPr>
              <a:t>making </a:t>
            </a:r>
            <a:r>
              <a:rPr sz="2400" dirty="0">
                <a:latin typeface="Times New Roman"/>
                <a:cs typeface="Times New Roman"/>
              </a:rPr>
              <a:t>connections between </a:t>
            </a:r>
            <a:r>
              <a:rPr sz="2400" spc="-5" dirty="0">
                <a:latin typeface="Times New Roman"/>
                <a:cs typeface="Times New Roman"/>
              </a:rPr>
              <a:t>component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sentences.</a:t>
            </a:r>
            <a:endParaRPr sz="2400">
              <a:latin typeface="Times New Roman"/>
              <a:cs typeface="Times New Roman"/>
            </a:endParaRPr>
          </a:p>
          <a:p>
            <a:pPr marL="255270" indent="-243204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Times New Roman"/>
                <a:cs typeface="Times New Roman"/>
              </a:rPr>
              <a:t>Much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language </a:t>
            </a:r>
            <a:r>
              <a:rPr sz="2400" spc="-5" dirty="0">
                <a:latin typeface="Times New Roman"/>
                <a:cs typeface="Times New Roman"/>
              </a:rPr>
              <a:t>interpretation </a:t>
            </a:r>
            <a:r>
              <a:rPr sz="2400" dirty="0">
                <a:latin typeface="Times New Roman"/>
                <a:cs typeface="Times New Roman"/>
              </a:rPr>
              <a:t>is dependent </a:t>
            </a:r>
            <a:r>
              <a:rPr sz="2400" spc="-5" dirty="0">
                <a:latin typeface="Times New Roman"/>
                <a:cs typeface="Times New Roman"/>
              </a:rPr>
              <a:t>on </a:t>
            </a:r>
            <a:r>
              <a:rPr sz="2400" dirty="0">
                <a:latin typeface="Times New Roman"/>
                <a:cs typeface="Times New Roman"/>
              </a:rPr>
              <a:t>the preceding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discourse/dialogue.</a:t>
            </a:r>
            <a:endParaRPr sz="24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Times New Roman"/>
                <a:cs typeface="Times New Roman"/>
              </a:rPr>
              <a:t>Discourse </a:t>
            </a:r>
            <a:r>
              <a:rPr sz="2400" spc="-5" dirty="0">
                <a:latin typeface="Times New Roman"/>
                <a:cs typeface="Times New Roman"/>
              </a:rPr>
              <a:t>imposes meaning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dirty="0">
                <a:latin typeface="Times New Roman"/>
                <a:cs typeface="Times New Roman"/>
              </a:rPr>
              <a:t>on </a:t>
            </a:r>
            <a:r>
              <a:rPr sz="2400" spc="-5" dirty="0">
                <a:latin typeface="Times New Roman"/>
                <a:cs typeface="Times New Roman"/>
              </a:rPr>
              <a:t>individual sentences </a:t>
            </a:r>
            <a:r>
              <a:rPr sz="2400" dirty="0">
                <a:latin typeface="Times New Roman"/>
                <a:cs typeface="Times New Roman"/>
              </a:rPr>
              <a:t>(or </a:t>
            </a:r>
            <a:r>
              <a:rPr sz="2400" spc="-5" dirty="0">
                <a:latin typeface="Times New Roman"/>
                <a:cs typeface="Times New Roman"/>
              </a:rPr>
              <a:t>utterances) that </a:t>
            </a:r>
            <a:r>
              <a:rPr sz="2400" dirty="0">
                <a:latin typeface="Times New Roman"/>
                <a:cs typeface="Times New Roman"/>
              </a:rPr>
              <a:t>go  well beyond the </a:t>
            </a:r>
            <a:r>
              <a:rPr sz="2400" spc="-5" dirty="0">
                <a:latin typeface="Times New Roman"/>
                <a:cs typeface="Times New Roman"/>
              </a:rPr>
              <a:t>compositional meaning </a:t>
            </a:r>
            <a:r>
              <a:rPr sz="2400" dirty="0">
                <a:latin typeface="Times New Roman"/>
                <a:cs typeface="Times New Roman"/>
              </a:rPr>
              <a:t>of sentences in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isolation.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276" y="3018535"/>
            <a:ext cx="11370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1030605" algn="l"/>
                <a:tab pos="1924050" algn="l"/>
                <a:tab pos="3290570" algn="l"/>
                <a:tab pos="4624705" algn="l"/>
                <a:tab pos="5821045" algn="l"/>
                <a:tab pos="6478270" algn="l"/>
                <a:tab pos="7930515" algn="l"/>
                <a:tab pos="9533890" algn="l"/>
                <a:tab pos="10207625" algn="l"/>
              </a:tabLst>
            </a:pPr>
            <a:r>
              <a:rPr sz="2400" dirty="0">
                <a:latin typeface="Times New Roman"/>
                <a:cs typeface="Times New Roman"/>
              </a:rPr>
              <a:t>The	</a:t>
            </a:r>
            <a:r>
              <a:rPr sz="2400" spc="-10" dirty="0">
                <a:latin typeface="Times New Roman"/>
                <a:cs typeface="Times New Roman"/>
              </a:rPr>
              <a:t>most	</a:t>
            </a:r>
            <a:r>
              <a:rPr sz="2400" spc="-5" dirty="0">
                <a:latin typeface="Times New Roman"/>
                <a:cs typeface="Times New Roman"/>
              </a:rPr>
              <a:t>common	methods	applied	</a:t>
            </a:r>
            <a:r>
              <a:rPr sz="2400" dirty="0">
                <a:latin typeface="Times New Roman"/>
                <a:cs typeface="Times New Roman"/>
              </a:rPr>
              <a:t>for	</a:t>
            </a:r>
            <a:r>
              <a:rPr sz="2400" spc="-5" dirty="0">
                <a:latin typeface="Times New Roman"/>
                <a:cs typeface="Times New Roman"/>
              </a:rPr>
              <a:t>discourse	processing	</a:t>
            </a:r>
            <a:r>
              <a:rPr sz="2400" dirty="0">
                <a:latin typeface="Times New Roman"/>
                <a:cs typeface="Times New Roman"/>
              </a:rPr>
              <a:t>are	</a:t>
            </a:r>
            <a:r>
              <a:rPr sz="2400" spc="-5" dirty="0">
                <a:latin typeface="Times New Roman"/>
                <a:cs typeface="Times New Roman"/>
              </a:rPr>
              <a:t>discourse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94309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300"/>
              </a:spcBef>
            </a:pPr>
            <a:r>
              <a:rPr sz="2400" i="0" spc="-5" dirty="0">
                <a:latin typeface="Times New Roman"/>
                <a:cs typeface="Times New Roman"/>
              </a:rPr>
              <a:t>segmentation and reference </a:t>
            </a:r>
            <a:r>
              <a:rPr sz="2400" i="0" dirty="0">
                <a:latin typeface="Times New Roman"/>
                <a:cs typeface="Times New Roman"/>
              </a:rPr>
              <a:t>resolution.</a:t>
            </a:r>
            <a:endParaRPr sz="2400">
              <a:latin typeface="Times New Roman"/>
              <a:cs typeface="Times New Roman"/>
            </a:endParaRPr>
          </a:p>
          <a:p>
            <a:pPr marL="255270" indent="-243204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i="0" dirty="0">
                <a:latin typeface="Times New Roman"/>
                <a:cs typeface="Times New Roman"/>
              </a:rPr>
              <a:t>Discourse processing is required</a:t>
            </a:r>
            <a:r>
              <a:rPr sz="2400" i="0" spc="-120" dirty="0">
                <a:latin typeface="Times New Roman"/>
                <a:cs typeface="Times New Roman"/>
              </a:rPr>
              <a:t> </a:t>
            </a:r>
            <a:r>
              <a:rPr sz="2400" i="0" spc="-5" dirty="0">
                <a:latin typeface="Times New Roman"/>
                <a:cs typeface="Times New Roman"/>
              </a:rPr>
              <a:t>for:</a:t>
            </a:r>
            <a:endParaRPr sz="24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  <a:tab pos="1360170" algn="l"/>
                <a:tab pos="2649220" algn="l"/>
                <a:tab pos="4566920" algn="l"/>
                <a:tab pos="4831715" algn="l"/>
                <a:tab pos="5560060" algn="l"/>
                <a:tab pos="7634605" algn="l"/>
                <a:tab pos="8892540" algn="l"/>
                <a:tab pos="10443845" algn="l"/>
              </a:tabLst>
            </a:pPr>
            <a:r>
              <a:rPr sz="2400" i="0" dirty="0">
                <a:latin typeface="Times New Roman"/>
                <a:cs typeface="Times New Roman"/>
              </a:rPr>
              <a:t>Natur</a:t>
            </a:r>
            <a:r>
              <a:rPr sz="2400" i="0" spc="-10" dirty="0">
                <a:latin typeface="Times New Roman"/>
                <a:cs typeface="Times New Roman"/>
              </a:rPr>
              <a:t>a</a:t>
            </a:r>
            <a:r>
              <a:rPr sz="2400" i="0" dirty="0">
                <a:latin typeface="Times New Roman"/>
                <a:cs typeface="Times New Roman"/>
              </a:rPr>
              <a:t>l	la</a:t>
            </a:r>
            <a:r>
              <a:rPr sz="2400" i="0" spc="-20" dirty="0">
                <a:latin typeface="Times New Roman"/>
                <a:cs typeface="Times New Roman"/>
              </a:rPr>
              <a:t>n</a:t>
            </a:r>
            <a:r>
              <a:rPr sz="2400" i="0" dirty="0">
                <a:latin typeface="Times New Roman"/>
                <a:cs typeface="Times New Roman"/>
              </a:rPr>
              <a:t>guage	und</a:t>
            </a:r>
            <a:r>
              <a:rPr sz="2400" i="0" spc="-10" dirty="0">
                <a:latin typeface="Times New Roman"/>
                <a:cs typeface="Times New Roman"/>
              </a:rPr>
              <a:t>e</a:t>
            </a:r>
            <a:r>
              <a:rPr sz="2400" i="0" spc="-5" dirty="0">
                <a:latin typeface="Times New Roman"/>
                <a:cs typeface="Times New Roman"/>
              </a:rPr>
              <a:t>rs</a:t>
            </a:r>
            <a:r>
              <a:rPr sz="2400" i="0" dirty="0">
                <a:latin typeface="Times New Roman"/>
                <a:cs typeface="Times New Roman"/>
              </a:rPr>
              <a:t>t</a:t>
            </a:r>
            <a:r>
              <a:rPr sz="2400" i="0" spc="5" dirty="0">
                <a:latin typeface="Times New Roman"/>
                <a:cs typeface="Times New Roman"/>
              </a:rPr>
              <a:t>a</a:t>
            </a:r>
            <a:r>
              <a:rPr sz="2400" i="0" dirty="0">
                <a:latin typeface="Times New Roman"/>
                <a:cs typeface="Times New Roman"/>
              </a:rPr>
              <a:t>n</a:t>
            </a:r>
            <a:r>
              <a:rPr sz="2400" i="0" spc="-15" dirty="0">
                <a:latin typeface="Times New Roman"/>
                <a:cs typeface="Times New Roman"/>
              </a:rPr>
              <a:t>d</a:t>
            </a:r>
            <a:r>
              <a:rPr sz="2400" i="0" dirty="0">
                <a:latin typeface="Times New Roman"/>
                <a:cs typeface="Times New Roman"/>
              </a:rPr>
              <a:t>ing	,	</a:t>
            </a:r>
            <a:r>
              <a:rPr sz="2400" i="0" spc="-175" dirty="0">
                <a:latin typeface="Times New Roman"/>
                <a:cs typeface="Times New Roman"/>
              </a:rPr>
              <a:t>T</a:t>
            </a:r>
            <a:r>
              <a:rPr sz="2400" i="0" dirty="0">
                <a:latin typeface="Times New Roman"/>
                <a:cs typeface="Times New Roman"/>
              </a:rPr>
              <a:t>ext	sum</a:t>
            </a:r>
            <a:r>
              <a:rPr sz="2400" i="0" spc="-25" dirty="0">
                <a:latin typeface="Times New Roman"/>
                <a:cs typeface="Times New Roman"/>
              </a:rPr>
              <a:t>m</a:t>
            </a:r>
            <a:r>
              <a:rPr sz="2400" i="0" dirty="0">
                <a:latin typeface="Times New Roman"/>
                <a:cs typeface="Times New Roman"/>
              </a:rPr>
              <a:t>a</a:t>
            </a:r>
            <a:r>
              <a:rPr sz="2400" i="0" spc="5" dirty="0">
                <a:latin typeface="Times New Roman"/>
                <a:cs typeface="Times New Roman"/>
              </a:rPr>
              <a:t>r</a:t>
            </a:r>
            <a:r>
              <a:rPr sz="2400" i="0" dirty="0">
                <a:latin typeface="Times New Roman"/>
                <a:cs typeface="Times New Roman"/>
              </a:rPr>
              <a:t>i</a:t>
            </a:r>
            <a:r>
              <a:rPr sz="2400" i="0" spc="5" dirty="0">
                <a:latin typeface="Times New Roman"/>
                <a:cs typeface="Times New Roman"/>
              </a:rPr>
              <a:t>z</a:t>
            </a:r>
            <a:r>
              <a:rPr sz="2400" i="0" spc="-10" dirty="0">
                <a:latin typeface="Times New Roman"/>
                <a:cs typeface="Times New Roman"/>
              </a:rPr>
              <a:t>a</a:t>
            </a:r>
            <a:r>
              <a:rPr sz="2400" i="0" dirty="0">
                <a:latin typeface="Times New Roman"/>
                <a:cs typeface="Times New Roman"/>
              </a:rPr>
              <a:t>tion,	Machi</a:t>
            </a:r>
            <a:r>
              <a:rPr sz="2400" i="0" spc="-10" dirty="0">
                <a:latin typeface="Times New Roman"/>
                <a:cs typeface="Times New Roman"/>
              </a:rPr>
              <a:t>n</a:t>
            </a:r>
            <a:r>
              <a:rPr sz="2400" i="0" dirty="0">
                <a:latin typeface="Times New Roman"/>
                <a:cs typeface="Times New Roman"/>
              </a:rPr>
              <a:t>e	transl</a:t>
            </a:r>
            <a:r>
              <a:rPr sz="2400" i="0" spc="-15" dirty="0">
                <a:latin typeface="Times New Roman"/>
                <a:cs typeface="Times New Roman"/>
              </a:rPr>
              <a:t>a</a:t>
            </a:r>
            <a:r>
              <a:rPr sz="2400" i="0" dirty="0">
                <a:latin typeface="Times New Roman"/>
                <a:cs typeface="Times New Roman"/>
              </a:rPr>
              <a:t>tion,	Natur</a:t>
            </a:r>
            <a:r>
              <a:rPr sz="2400" i="0" spc="-10" dirty="0">
                <a:latin typeface="Times New Roman"/>
                <a:cs typeface="Times New Roman"/>
              </a:rPr>
              <a:t>a</a:t>
            </a:r>
            <a:r>
              <a:rPr sz="2400" i="0" dirty="0">
                <a:latin typeface="Times New Roman"/>
                <a:cs typeface="Times New Roman"/>
              </a:rPr>
              <a:t>l  language</a:t>
            </a:r>
            <a:r>
              <a:rPr sz="2400" i="0" spc="-25" dirty="0">
                <a:latin typeface="Times New Roman"/>
                <a:cs typeface="Times New Roman"/>
              </a:rPr>
              <a:t> </a:t>
            </a:r>
            <a:r>
              <a:rPr sz="2400" i="0" dirty="0">
                <a:latin typeface="Times New Roman"/>
                <a:cs typeface="Times New Roman"/>
              </a:rPr>
              <a:t>generation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25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688" y="95478"/>
            <a:ext cx="10686415" cy="478155"/>
          </a:xfrm>
          <a:custGeom>
            <a:avLst/>
            <a:gdLst/>
            <a:ahLst/>
            <a:cxnLst/>
            <a:rect l="l" t="t" r="r" b="b"/>
            <a:pathLst>
              <a:path w="10686415" h="478155">
                <a:moveTo>
                  <a:pt x="10686161" y="0"/>
                </a:moveTo>
                <a:lnTo>
                  <a:pt x="0" y="0"/>
                </a:lnTo>
                <a:lnTo>
                  <a:pt x="0" y="477672"/>
                </a:lnTo>
                <a:lnTo>
                  <a:pt x="10686161" y="477672"/>
                </a:lnTo>
                <a:lnTo>
                  <a:pt x="10686161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6417" y="4698"/>
            <a:ext cx="1449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1276" y="509168"/>
            <a:ext cx="11370945" cy="432435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13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References </a:t>
            </a:r>
            <a:r>
              <a:rPr sz="2800" spc="-5" dirty="0">
                <a:latin typeface="Times New Roman"/>
                <a:cs typeface="Times New Roman"/>
              </a:rPr>
              <a:t>in a given text </a:t>
            </a:r>
            <a:r>
              <a:rPr sz="2800" spc="-10" dirty="0">
                <a:latin typeface="Times New Roman"/>
                <a:cs typeface="Times New Roman"/>
              </a:rPr>
              <a:t>can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anaphoric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coreferential </a:t>
            </a:r>
            <a:r>
              <a:rPr sz="2800" dirty="0">
                <a:latin typeface="Times New Roman"/>
                <a:cs typeface="Times New Roman"/>
              </a:rPr>
              <a:t>noun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phrases.</a:t>
            </a:r>
            <a:endParaRPr sz="2800">
              <a:latin typeface="Times New Roman"/>
              <a:cs typeface="Times New Roman"/>
            </a:endParaRPr>
          </a:p>
          <a:p>
            <a:pPr marL="241300" marR="6985" indent="-228600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task </a:t>
            </a:r>
            <a:r>
              <a:rPr sz="2800" spc="-10" dirty="0">
                <a:latin typeface="Times New Roman"/>
                <a:cs typeface="Times New Roman"/>
              </a:rPr>
              <a:t>of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reference resolution </a:t>
            </a:r>
            <a:r>
              <a:rPr sz="2800" spc="-5" dirty="0">
                <a:latin typeface="Times New Roman"/>
                <a:cs typeface="Times New Roman"/>
              </a:rPr>
              <a:t>is to determine which </a:t>
            </a:r>
            <a:r>
              <a:rPr sz="2800" dirty="0">
                <a:latin typeface="Times New Roman"/>
                <a:cs typeface="Times New Roman"/>
              </a:rPr>
              <a:t>noun </a:t>
            </a:r>
            <a:r>
              <a:rPr sz="2800" spc="-5" dirty="0">
                <a:latin typeface="Times New Roman"/>
                <a:cs typeface="Times New Roman"/>
              </a:rPr>
              <a:t>phrases refer to  </a:t>
            </a:r>
            <a:r>
              <a:rPr sz="2800" spc="-10" dirty="0">
                <a:latin typeface="Times New Roman"/>
                <a:cs typeface="Times New Roman"/>
              </a:rPr>
              <a:t>each </a:t>
            </a:r>
            <a:r>
              <a:rPr sz="2800" spc="-5" dirty="0">
                <a:latin typeface="Times New Roman"/>
                <a:cs typeface="Times New Roman"/>
              </a:rPr>
              <a:t>real world entity mentioned in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Anaphora:</a:t>
            </a:r>
            <a:endParaRPr sz="2800">
              <a:latin typeface="Times New Roman"/>
              <a:cs typeface="Times New Roman"/>
            </a:endParaRPr>
          </a:p>
          <a:p>
            <a:pPr marL="1155700" marR="5080" lvl="1" indent="-229235">
              <a:lnSpc>
                <a:spcPct val="100000"/>
              </a:lnSpc>
              <a:spcBef>
                <a:spcPts val="1200"/>
              </a:spcBef>
              <a:buSzPct val="96153"/>
              <a:buFont typeface="Wingdings"/>
              <a:buChar char=""/>
              <a:tabLst>
                <a:tab pos="1188085" algn="l"/>
              </a:tabLst>
            </a:pPr>
            <a:r>
              <a:rPr sz="2600" dirty="0">
                <a:latin typeface="Times New Roman"/>
                <a:cs typeface="Times New Roman"/>
              </a:rPr>
              <a:t>An </a:t>
            </a:r>
            <a:r>
              <a:rPr sz="2600" spc="-5" dirty="0">
                <a:latin typeface="Times New Roman"/>
                <a:cs typeface="Times New Roman"/>
              </a:rPr>
              <a:t>expression α1 is in an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anaphoric relation </a:t>
            </a:r>
            <a:r>
              <a:rPr sz="2600" dirty="0">
                <a:latin typeface="Times New Roman"/>
                <a:cs typeface="Times New Roman"/>
              </a:rPr>
              <a:t>with </a:t>
            </a:r>
            <a:r>
              <a:rPr sz="2600" spc="-5" dirty="0">
                <a:latin typeface="Times New Roman"/>
                <a:cs typeface="Times New Roman"/>
              </a:rPr>
              <a:t>expression </a:t>
            </a:r>
            <a:r>
              <a:rPr sz="2600" dirty="0">
                <a:latin typeface="Times New Roman"/>
                <a:cs typeface="Times New Roman"/>
              </a:rPr>
              <a:t>α2 </a:t>
            </a:r>
            <a:r>
              <a:rPr sz="2600" spc="-5" dirty="0">
                <a:latin typeface="Times New Roman"/>
                <a:cs typeface="Times New Roman"/>
              </a:rPr>
              <a:t>if and only  if </a:t>
            </a: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interpretation </a:t>
            </a:r>
            <a:r>
              <a:rPr sz="2600" dirty="0">
                <a:latin typeface="Times New Roman"/>
                <a:cs typeface="Times New Roman"/>
              </a:rPr>
              <a:t>of α1 depends 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α2.</a:t>
            </a:r>
            <a:endParaRPr sz="2600">
              <a:latin typeface="Times New Roman"/>
              <a:cs typeface="Times New Roman"/>
            </a:endParaRPr>
          </a:p>
          <a:p>
            <a:pPr marL="1187450" lvl="1" indent="-261620">
              <a:lnSpc>
                <a:spcPct val="100000"/>
              </a:lnSpc>
              <a:spcBef>
                <a:spcPts val="1200"/>
              </a:spcBef>
              <a:buSzPct val="96153"/>
              <a:buFont typeface="Wingdings"/>
              <a:buChar char=""/>
              <a:tabLst>
                <a:tab pos="1188085" algn="l"/>
              </a:tabLst>
            </a:pP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spc="-5" dirty="0">
                <a:latin typeface="Times New Roman"/>
                <a:cs typeface="Times New Roman"/>
              </a:rPr>
              <a:t>relation </a:t>
            </a:r>
            <a:r>
              <a:rPr sz="2600" dirty="0">
                <a:latin typeface="Times New Roman"/>
                <a:cs typeface="Times New Roman"/>
              </a:rPr>
              <a:t>holds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within a</a:t>
            </a:r>
            <a:r>
              <a:rPr sz="28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text.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solidFill>
                  <a:srgbClr val="001F5F"/>
                </a:solidFill>
                <a:latin typeface="Times New Roman"/>
                <a:cs typeface="Times New Roman"/>
              </a:rPr>
              <a:t>Coreference: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5625" y="4961001"/>
            <a:ext cx="1045718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0" indent="-260985">
              <a:lnSpc>
                <a:spcPct val="100000"/>
              </a:lnSpc>
              <a:spcBef>
                <a:spcPts val="100"/>
              </a:spcBef>
              <a:buSzPct val="96153"/>
              <a:buFont typeface="Wingdings"/>
              <a:buChar char=""/>
              <a:tabLst>
                <a:tab pos="273685" algn="l"/>
                <a:tab pos="1190625" algn="l"/>
                <a:tab pos="3065780" algn="l"/>
                <a:tab pos="3740785" algn="l"/>
                <a:tab pos="4552950" algn="l"/>
                <a:tab pos="5228590" algn="l"/>
                <a:tab pos="5965825" algn="l"/>
                <a:tab pos="7967345" algn="l"/>
                <a:tab pos="8503920" algn="l"/>
                <a:tab pos="9317355" algn="l"/>
                <a:tab pos="10243185" algn="l"/>
              </a:tabLst>
            </a:pPr>
            <a:r>
              <a:rPr sz="2600" spc="-190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wo	e</a:t>
            </a:r>
            <a:r>
              <a:rPr sz="2600" spc="-15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p</a:t>
            </a:r>
            <a:r>
              <a:rPr sz="2600" spc="-15" dirty="0">
                <a:latin typeface="Times New Roman"/>
                <a:cs typeface="Times New Roman"/>
              </a:rPr>
              <a:t>r</a:t>
            </a:r>
            <a:r>
              <a:rPr sz="2600" dirty="0">
                <a:latin typeface="Times New Roman"/>
                <a:cs typeface="Times New Roman"/>
              </a:rPr>
              <a:t>e</a:t>
            </a:r>
            <a:r>
              <a:rPr sz="2600" spc="-15" dirty="0">
                <a:latin typeface="Times New Roman"/>
                <a:cs typeface="Times New Roman"/>
              </a:rPr>
              <a:t>s</a:t>
            </a:r>
            <a:r>
              <a:rPr sz="2600" dirty="0">
                <a:latin typeface="Times New Roman"/>
                <a:cs typeface="Times New Roman"/>
              </a:rPr>
              <a:t>s</a:t>
            </a:r>
            <a:r>
              <a:rPr sz="2600" spc="-10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o</a:t>
            </a:r>
            <a:r>
              <a:rPr sz="2600" spc="10" dirty="0">
                <a:latin typeface="Times New Roman"/>
                <a:cs typeface="Times New Roman"/>
              </a:rPr>
              <a:t>n</a:t>
            </a:r>
            <a:r>
              <a:rPr sz="2600" dirty="0">
                <a:latin typeface="Times New Roman"/>
                <a:cs typeface="Times New Roman"/>
              </a:rPr>
              <a:t>s	α1	a</a:t>
            </a:r>
            <a:r>
              <a:rPr sz="2600" spc="-15" dirty="0">
                <a:latin typeface="Times New Roman"/>
                <a:cs typeface="Times New Roman"/>
              </a:rPr>
              <a:t>n</a:t>
            </a:r>
            <a:r>
              <a:rPr sz="2600" dirty="0">
                <a:latin typeface="Times New Roman"/>
                <a:cs typeface="Times New Roman"/>
              </a:rPr>
              <a:t>d	α2	are	c</a:t>
            </a:r>
            <a:r>
              <a:rPr sz="2600" spc="-15" dirty="0">
                <a:latin typeface="Times New Roman"/>
                <a:cs typeface="Times New Roman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re</a:t>
            </a:r>
            <a:r>
              <a:rPr sz="2600" spc="-15" dirty="0">
                <a:latin typeface="Times New Roman"/>
                <a:cs typeface="Times New Roman"/>
              </a:rPr>
              <a:t>f</a:t>
            </a:r>
            <a:r>
              <a:rPr sz="2600" dirty="0">
                <a:latin typeface="Times New Roman"/>
                <a:cs typeface="Times New Roman"/>
              </a:rPr>
              <a:t>er</a:t>
            </a:r>
            <a:r>
              <a:rPr sz="2600" spc="-25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ntial	</a:t>
            </a:r>
            <a:r>
              <a:rPr sz="2600" spc="-5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f	and	o</a:t>
            </a:r>
            <a:r>
              <a:rPr sz="2600" spc="10" dirty="0">
                <a:latin typeface="Times New Roman"/>
                <a:cs typeface="Times New Roman"/>
              </a:rPr>
              <a:t>n</a:t>
            </a:r>
            <a:r>
              <a:rPr sz="2600" dirty="0">
                <a:latin typeface="Times New Roman"/>
                <a:cs typeface="Times New Roman"/>
              </a:rPr>
              <a:t>ly	</a:t>
            </a:r>
            <a:r>
              <a:rPr sz="2600" spc="-5" dirty="0">
                <a:latin typeface="Times New Roman"/>
                <a:cs typeface="Times New Roman"/>
              </a:rPr>
              <a:t>if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25625" y="5205171"/>
            <a:ext cx="10453370" cy="112331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300"/>
              </a:spcBef>
            </a:pPr>
            <a:r>
              <a:rPr sz="2600" dirty="0">
                <a:latin typeface="Times New Roman"/>
                <a:cs typeface="Times New Roman"/>
              </a:rPr>
              <a:t>Referent (α1) = Referent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(α2).</a:t>
            </a:r>
            <a:endParaRPr sz="2600">
              <a:latin typeface="Times New Roman"/>
              <a:cs typeface="Times New Roman"/>
            </a:endParaRPr>
          </a:p>
          <a:p>
            <a:pPr marL="273050" indent="-260985">
              <a:lnSpc>
                <a:spcPct val="100000"/>
              </a:lnSpc>
              <a:spcBef>
                <a:spcPts val="1200"/>
              </a:spcBef>
              <a:buSzPct val="96153"/>
              <a:buFont typeface="Wingdings"/>
              <a:buChar char=""/>
              <a:tabLst>
                <a:tab pos="273685" algn="l"/>
                <a:tab pos="943610" algn="l"/>
                <a:tab pos="2641600" algn="l"/>
                <a:tab pos="3257550" algn="l"/>
                <a:tab pos="3728720" algn="l"/>
                <a:tab pos="4144645" algn="l"/>
                <a:tab pos="4705350" algn="l"/>
                <a:tab pos="5542280" algn="l"/>
                <a:tab pos="6196330" algn="l"/>
                <a:tab pos="6630670" algn="l"/>
                <a:tab pos="7917180" algn="l"/>
                <a:tab pos="8782685" algn="l"/>
                <a:tab pos="9200515" algn="l"/>
                <a:tab pos="9763125" algn="l"/>
              </a:tabLst>
            </a:pPr>
            <a:r>
              <a:rPr sz="2600" dirty="0">
                <a:latin typeface="Times New Roman"/>
                <a:cs typeface="Times New Roman"/>
              </a:rPr>
              <a:t>The	e</a:t>
            </a:r>
            <a:r>
              <a:rPr sz="2600" spc="-15" dirty="0">
                <a:latin typeface="Times New Roman"/>
                <a:cs typeface="Times New Roman"/>
              </a:rPr>
              <a:t>x</a:t>
            </a:r>
            <a:r>
              <a:rPr sz="2600" dirty="0">
                <a:latin typeface="Times New Roman"/>
                <a:cs typeface="Times New Roman"/>
              </a:rPr>
              <a:t>pre</a:t>
            </a:r>
            <a:r>
              <a:rPr sz="2600" spc="-20" dirty="0">
                <a:latin typeface="Times New Roman"/>
                <a:cs typeface="Times New Roman"/>
              </a:rPr>
              <a:t>s</a:t>
            </a:r>
            <a:r>
              <a:rPr sz="2600" dirty="0">
                <a:latin typeface="Times New Roman"/>
                <a:cs typeface="Times New Roman"/>
              </a:rPr>
              <a:t>s</a:t>
            </a:r>
            <a:r>
              <a:rPr sz="2600" spc="-10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o</a:t>
            </a:r>
            <a:r>
              <a:rPr sz="2600" spc="10" dirty="0">
                <a:latin typeface="Times New Roman"/>
                <a:cs typeface="Times New Roman"/>
              </a:rPr>
              <a:t>n</a:t>
            </a:r>
            <a:r>
              <a:rPr sz="2600" dirty="0">
                <a:latin typeface="Times New Roman"/>
                <a:cs typeface="Times New Roman"/>
              </a:rPr>
              <a:t>s	</a:t>
            </a:r>
            <a:r>
              <a:rPr sz="2600" spc="-5" dirty="0">
                <a:latin typeface="Times New Roman"/>
                <a:cs typeface="Times New Roman"/>
              </a:rPr>
              <a:t>ca</a:t>
            </a:r>
            <a:r>
              <a:rPr sz="2600" dirty="0">
                <a:latin typeface="Times New Roman"/>
                <a:cs typeface="Times New Roman"/>
              </a:rPr>
              <a:t>n	</a:t>
            </a:r>
            <a:r>
              <a:rPr sz="2600" spc="5" dirty="0">
                <a:latin typeface="Times New Roman"/>
                <a:cs typeface="Times New Roman"/>
              </a:rPr>
              <a:t>b</a:t>
            </a:r>
            <a:r>
              <a:rPr sz="2600" dirty="0">
                <a:latin typeface="Times New Roman"/>
                <a:cs typeface="Times New Roman"/>
              </a:rPr>
              <a:t>e	</a:t>
            </a:r>
            <a:r>
              <a:rPr sz="2600" spc="-5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n	the	s</a:t>
            </a:r>
            <a:r>
              <a:rPr sz="2600" spc="-15" dirty="0">
                <a:latin typeface="Times New Roman"/>
                <a:cs typeface="Times New Roman"/>
              </a:rPr>
              <a:t>am</a:t>
            </a:r>
            <a:r>
              <a:rPr sz="2600" dirty="0">
                <a:latin typeface="Times New Roman"/>
                <a:cs typeface="Times New Roman"/>
              </a:rPr>
              <a:t>e	t</a:t>
            </a:r>
            <a:r>
              <a:rPr sz="2600" spc="-10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xt	</a:t>
            </a:r>
            <a:r>
              <a:rPr sz="2600" spc="5" dirty="0">
                <a:latin typeface="Times New Roman"/>
                <a:cs typeface="Times New Roman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r	di</a:t>
            </a:r>
            <a:r>
              <a:rPr sz="2600" spc="-50" dirty="0">
                <a:latin typeface="Times New Roman"/>
                <a:cs typeface="Times New Roman"/>
              </a:rPr>
              <a:t>f</a:t>
            </a:r>
            <a:r>
              <a:rPr sz="2600" dirty="0">
                <a:latin typeface="Times New Roman"/>
                <a:cs typeface="Times New Roman"/>
              </a:rPr>
              <a:t>fe</a:t>
            </a:r>
            <a:r>
              <a:rPr sz="2600" spc="-15" dirty="0">
                <a:latin typeface="Times New Roman"/>
                <a:cs typeface="Times New Roman"/>
              </a:rPr>
              <a:t>r</a:t>
            </a:r>
            <a:r>
              <a:rPr sz="2600" spc="-20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nt	t</a:t>
            </a:r>
            <a:r>
              <a:rPr sz="2600" spc="-10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xts,	</a:t>
            </a:r>
            <a:r>
              <a:rPr sz="2600" spc="-5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n	the	s</a:t>
            </a:r>
            <a:r>
              <a:rPr sz="2600" spc="-15" dirty="0">
                <a:latin typeface="Times New Roman"/>
                <a:cs typeface="Times New Roman"/>
              </a:rPr>
              <a:t>am</a:t>
            </a:r>
            <a:r>
              <a:rPr sz="2600" dirty="0">
                <a:latin typeface="Times New Roman"/>
                <a:cs typeface="Times New Roman"/>
              </a:rPr>
              <a:t>e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1539" y="6302451"/>
            <a:ext cx="483425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z="2600" dirty="0" smtClean="0">
                <a:latin typeface="Times New Roman"/>
                <a:cs typeface="Times New Roman"/>
              </a:rPr>
              <a:t>        </a:t>
            </a:r>
            <a:r>
              <a:rPr sz="2600" dirty="0" smtClean="0">
                <a:latin typeface="Times New Roman"/>
                <a:cs typeface="Times New Roman"/>
              </a:rPr>
              <a:t>l</a:t>
            </a:r>
            <a:r>
              <a:rPr sz="2600" spc="-10" dirty="0" smtClean="0">
                <a:latin typeface="Times New Roman"/>
                <a:cs typeface="Times New Roman"/>
              </a:rPr>
              <a:t>a</a:t>
            </a:r>
            <a:r>
              <a:rPr sz="2600" dirty="0" smtClean="0">
                <a:latin typeface="Times New Roman"/>
                <a:cs typeface="Times New Roman"/>
              </a:rPr>
              <a:t>n</a:t>
            </a:r>
            <a:r>
              <a:rPr sz="2600" spc="10" dirty="0" smtClean="0">
                <a:latin typeface="Times New Roman"/>
                <a:cs typeface="Times New Roman"/>
              </a:rPr>
              <a:t>g</a:t>
            </a:r>
            <a:r>
              <a:rPr sz="2600" dirty="0" smtClean="0">
                <a:latin typeface="Times New Roman"/>
                <a:cs typeface="Times New Roman"/>
              </a:rPr>
              <a:t>ua</a:t>
            </a:r>
            <a:r>
              <a:rPr sz="2600" spc="5" dirty="0" smtClean="0">
                <a:latin typeface="Times New Roman"/>
                <a:cs typeface="Times New Roman"/>
              </a:rPr>
              <a:t>g</a:t>
            </a:r>
            <a:r>
              <a:rPr sz="2600" dirty="0" smtClean="0">
                <a:latin typeface="Times New Roman"/>
                <a:cs typeface="Times New Roman"/>
              </a:rPr>
              <a:t>e</a:t>
            </a:r>
            <a:r>
              <a:rPr sz="2600" spc="-40" dirty="0" smtClean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di</a:t>
            </a:r>
            <a:r>
              <a:rPr sz="2600" spc="-50" dirty="0">
                <a:latin typeface="Times New Roman"/>
                <a:cs typeface="Times New Roman"/>
              </a:rPr>
              <a:t>f</a:t>
            </a:r>
            <a:r>
              <a:rPr sz="2600" dirty="0">
                <a:latin typeface="Times New Roman"/>
                <a:cs typeface="Times New Roman"/>
              </a:rPr>
              <a:t>fe</a:t>
            </a:r>
            <a:r>
              <a:rPr sz="2600" spc="-15" dirty="0">
                <a:latin typeface="Times New Roman"/>
                <a:cs typeface="Times New Roman"/>
              </a:rPr>
              <a:t>r</a:t>
            </a:r>
            <a:r>
              <a:rPr sz="2600" dirty="0">
                <a:latin typeface="Times New Roman"/>
                <a:cs typeface="Times New Roman"/>
              </a:rPr>
              <a:t>ent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l</a:t>
            </a:r>
            <a:r>
              <a:rPr sz="2600" spc="-10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n</a:t>
            </a:r>
            <a:r>
              <a:rPr sz="2600" spc="10" dirty="0">
                <a:latin typeface="Times New Roman"/>
                <a:cs typeface="Times New Roman"/>
              </a:rPr>
              <a:t>g</a:t>
            </a:r>
            <a:r>
              <a:rPr sz="2600" dirty="0">
                <a:latin typeface="Times New Roman"/>
                <a:cs typeface="Times New Roman"/>
              </a:rPr>
              <a:t>ua</a:t>
            </a:r>
            <a:r>
              <a:rPr sz="2600" spc="5" dirty="0">
                <a:latin typeface="Times New Roman"/>
                <a:cs typeface="Times New Roman"/>
              </a:rPr>
              <a:t>g</a:t>
            </a:r>
            <a:r>
              <a:rPr sz="2600" dirty="0">
                <a:latin typeface="Times New Roman"/>
                <a:cs typeface="Times New Roman"/>
              </a:rPr>
              <a:t>e</a:t>
            </a:r>
            <a:r>
              <a:rPr sz="2600" dirty="0" smtClean="0">
                <a:latin typeface="Times New Roman"/>
                <a:cs typeface="Times New Roman"/>
              </a:rPr>
              <a:t>.</a:t>
            </a:r>
            <a:r>
              <a:rPr lang="en-US" sz="2600" dirty="0" smtClean="0">
                <a:latin typeface="Times New Roman"/>
                <a:cs typeface="Times New Roman"/>
              </a:rPr>
              <a:t>     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94211" y="642680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26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1438" y="95491"/>
            <a:ext cx="11163935" cy="445770"/>
          </a:xfrm>
          <a:custGeom>
            <a:avLst/>
            <a:gdLst/>
            <a:ahLst/>
            <a:cxnLst/>
            <a:rect l="l" t="t" r="r" b="b"/>
            <a:pathLst>
              <a:path w="11163935" h="445770">
                <a:moveTo>
                  <a:pt x="11163808" y="0"/>
                </a:moveTo>
                <a:lnTo>
                  <a:pt x="0" y="0"/>
                </a:lnTo>
                <a:lnTo>
                  <a:pt x="0" y="445655"/>
                </a:lnTo>
                <a:lnTo>
                  <a:pt x="11163808" y="445655"/>
                </a:lnTo>
                <a:lnTo>
                  <a:pt x="1116380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45963" y="0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1276" y="564214"/>
            <a:ext cx="11372850" cy="2037714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95275" indent="-283210" algn="just">
              <a:lnSpc>
                <a:spcPct val="100000"/>
              </a:lnSpc>
              <a:spcBef>
                <a:spcPts val="13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Some expressions are both coreferential 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anaphoric.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A bus had to divert to the local hospital when one of the  passengers </a:t>
            </a:r>
            <a:r>
              <a:rPr sz="2800" i="1" dirty="0">
                <a:latin typeface="Times New Roman"/>
                <a:cs typeface="Times New Roman"/>
              </a:rPr>
              <a:t>had </a:t>
            </a:r>
            <a:r>
              <a:rPr sz="2800" i="1" spc="-5" dirty="0">
                <a:latin typeface="Times New Roman"/>
                <a:cs typeface="Times New Roman"/>
              </a:rPr>
              <a:t>a heart attack. It </a:t>
            </a:r>
            <a:r>
              <a:rPr sz="2800" i="1" dirty="0">
                <a:latin typeface="Times New Roman"/>
                <a:cs typeface="Times New Roman"/>
              </a:rPr>
              <a:t>go </a:t>
            </a:r>
            <a:r>
              <a:rPr sz="2800" i="1" spc="-5" dirty="0">
                <a:latin typeface="Times New Roman"/>
                <a:cs typeface="Times New Roman"/>
              </a:rPr>
              <a:t>to the hospital in time and </a:t>
            </a:r>
            <a:r>
              <a:rPr sz="2800" i="1" dirty="0">
                <a:latin typeface="Times New Roman"/>
                <a:cs typeface="Times New Roman"/>
              </a:rPr>
              <a:t>the </a:t>
            </a:r>
            <a:r>
              <a:rPr sz="2800" i="1" spc="-75" dirty="0">
                <a:latin typeface="Times New Roman"/>
                <a:cs typeface="Times New Roman"/>
              </a:rPr>
              <a:t>man’s </a:t>
            </a:r>
            <a:r>
              <a:rPr sz="2800" i="1" spc="-5" dirty="0">
                <a:latin typeface="Times New Roman"/>
                <a:cs typeface="Times New Roman"/>
              </a:rPr>
              <a:t>life  was saved.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276" y="2728925"/>
            <a:ext cx="11370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"/>
              <a:tabLst>
                <a:tab pos="295910" algn="l"/>
                <a:tab pos="2832100" algn="l"/>
                <a:tab pos="3853179" algn="l"/>
                <a:tab pos="4980940" algn="l"/>
                <a:tab pos="6633845" algn="l"/>
                <a:tab pos="7485380" algn="l"/>
                <a:tab pos="9220200" algn="l"/>
                <a:tab pos="9727565" algn="l"/>
                <a:tab pos="1089977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Co</a:t>
            </a:r>
            <a:r>
              <a:rPr sz="2800" b="1" spc="-60" dirty="0">
                <a:latin typeface="Times New Roman"/>
                <a:cs typeface="Times New Roman"/>
              </a:rPr>
              <a:t>r</a:t>
            </a:r>
            <a:r>
              <a:rPr sz="2800" b="1" spc="-5" dirty="0">
                <a:latin typeface="Times New Roman"/>
                <a:cs typeface="Times New Roman"/>
              </a:rPr>
              <a:t>ef</a:t>
            </a:r>
            <a:r>
              <a:rPr sz="2800" b="1" spc="-15" dirty="0">
                <a:latin typeface="Times New Roman"/>
                <a:cs typeface="Times New Roman"/>
              </a:rPr>
              <a:t>e</a:t>
            </a:r>
            <a:r>
              <a:rPr sz="2800" b="1" spc="-60" dirty="0">
                <a:latin typeface="Times New Roman"/>
                <a:cs typeface="Times New Roman"/>
              </a:rPr>
              <a:t>r</a:t>
            </a:r>
            <a:r>
              <a:rPr sz="2800" b="1" spc="-5" dirty="0">
                <a:latin typeface="Times New Roman"/>
                <a:cs typeface="Times New Roman"/>
              </a:rPr>
              <a:t>e</a:t>
            </a:r>
            <a:r>
              <a:rPr sz="2800" b="1" dirty="0">
                <a:latin typeface="Times New Roman"/>
                <a:cs typeface="Times New Roman"/>
              </a:rPr>
              <a:t>n</a:t>
            </a:r>
            <a:r>
              <a:rPr sz="2800" b="1" spc="-5" dirty="0">
                <a:latin typeface="Times New Roman"/>
                <a:cs typeface="Times New Roman"/>
              </a:rPr>
              <a:t>ti</a:t>
            </a:r>
            <a:r>
              <a:rPr sz="2800" b="1" dirty="0">
                <a:latin typeface="Times New Roman"/>
                <a:cs typeface="Times New Roman"/>
              </a:rPr>
              <a:t>a</a:t>
            </a:r>
            <a:r>
              <a:rPr sz="2800" b="1" spc="5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{</a:t>
            </a:r>
            <a:r>
              <a:rPr sz="2800" i="1" spc="-5" dirty="0">
                <a:latin typeface="Times New Roman"/>
                <a:cs typeface="Times New Roman"/>
              </a:rPr>
              <a:t>the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5" dirty="0">
                <a:latin typeface="Times New Roman"/>
                <a:cs typeface="Times New Roman"/>
              </a:rPr>
              <a:t>local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5" dirty="0">
                <a:latin typeface="Times New Roman"/>
                <a:cs typeface="Times New Roman"/>
              </a:rPr>
              <a:t>h</a:t>
            </a:r>
            <a:r>
              <a:rPr sz="2800" i="1" dirty="0">
                <a:latin typeface="Times New Roman"/>
                <a:cs typeface="Times New Roman"/>
              </a:rPr>
              <a:t>o</a:t>
            </a:r>
            <a:r>
              <a:rPr sz="2800" i="1" spc="-5" dirty="0">
                <a:latin typeface="Times New Roman"/>
                <a:cs typeface="Times New Roman"/>
              </a:rPr>
              <a:t>spital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i="1" spc="-5" dirty="0">
                <a:latin typeface="Times New Roman"/>
                <a:cs typeface="Times New Roman"/>
              </a:rPr>
              <a:t>the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5" dirty="0">
                <a:latin typeface="Times New Roman"/>
                <a:cs typeface="Times New Roman"/>
              </a:rPr>
              <a:t>h</a:t>
            </a:r>
            <a:r>
              <a:rPr sz="2800" i="1" dirty="0">
                <a:latin typeface="Times New Roman"/>
                <a:cs typeface="Times New Roman"/>
              </a:rPr>
              <a:t>o</a:t>
            </a:r>
            <a:r>
              <a:rPr sz="2800" i="1" spc="-5" dirty="0">
                <a:latin typeface="Times New Roman"/>
                <a:cs typeface="Times New Roman"/>
              </a:rPr>
              <a:t>spi</a:t>
            </a:r>
            <a:r>
              <a:rPr sz="2800" i="1" spc="-20" dirty="0">
                <a:latin typeface="Times New Roman"/>
                <a:cs typeface="Times New Roman"/>
              </a:rPr>
              <a:t>t</a:t>
            </a:r>
            <a:r>
              <a:rPr sz="2800" i="1" spc="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l}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{</a:t>
            </a:r>
            <a:r>
              <a:rPr sz="2800" i="1" spc="-5" dirty="0">
                <a:latin typeface="Times New Roman"/>
                <a:cs typeface="Times New Roman"/>
              </a:rPr>
              <a:t>b</a:t>
            </a:r>
            <a:r>
              <a:rPr sz="2800" i="1" dirty="0">
                <a:latin typeface="Times New Roman"/>
                <a:cs typeface="Times New Roman"/>
              </a:rPr>
              <a:t>u</a:t>
            </a:r>
            <a:r>
              <a:rPr sz="2800" i="1" spc="-5" dirty="0">
                <a:latin typeface="Times New Roman"/>
                <a:cs typeface="Times New Roman"/>
              </a:rPr>
              <a:t>s,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5" dirty="0">
                <a:latin typeface="Times New Roman"/>
                <a:cs typeface="Times New Roman"/>
              </a:rPr>
              <a:t>it</a:t>
            </a:r>
            <a:r>
              <a:rPr sz="2800" spc="-5" dirty="0">
                <a:latin typeface="Times New Roman"/>
                <a:cs typeface="Times New Roman"/>
              </a:rPr>
              <a:t>},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1300" algn="just">
              <a:lnSpc>
                <a:spcPct val="100000"/>
              </a:lnSpc>
              <a:spcBef>
                <a:spcPts val="1300"/>
              </a:spcBef>
            </a:pPr>
            <a:r>
              <a:rPr i="0" dirty="0">
                <a:latin typeface="Times New Roman"/>
                <a:cs typeface="Times New Roman"/>
              </a:rPr>
              <a:t>{</a:t>
            </a:r>
            <a:r>
              <a:rPr dirty="0"/>
              <a:t>one of the </a:t>
            </a:r>
            <a:r>
              <a:rPr spc="-5" dirty="0"/>
              <a:t>passengers, </a:t>
            </a:r>
            <a:r>
              <a:rPr dirty="0"/>
              <a:t>the</a:t>
            </a:r>
            <a:r>
              <a:rPr spc="-65" dirty="0"/>
              <a:t> </a:t>
            </a:r>
            <a:r>
              <a:rPr spc="-5" dirty="0"/>
              <a:t>man</a:t>
            </a:r>
            <a:r>
              <a:rPr i="0" spc="-5" dirty="0">
                <a:latin typeface="Times New Roman"/>
                <a:cs typeface="Times New Roman"/>
              </a:rPr>
              <a:t>}</a:t>
            </a:r>
          </a:p>
          <a:p>
            <a:pPr marL="295275" indent="-28321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b="1" i="0" spc="-5" dirty="0">
                <a:latin typeface="Times New Roman"/>
                <a:cs typeface="Times New Roman"/>
              </a:rPr>
              <a:t>Anaphoric</a:t>
            </a:r>
            <a:r>
              <a:rPr i="0" spc="-5" dirty="0">
                <a:latin typeface="Times New Roman"/>
                <a:cs typeface="Times New Roman"/>
              </a:rPr>
              <a:t>:</a:t>
            </a:r>
            <a:r>
              <a:rPr i="0" spc="-10" dirty="0">
                <a:latin typeface="Times New Roman"/>
                <a:cs typeface="Times New Roman"/>
              </a:rPr>
              <a:t> </a:t>
            </a:r>
            <a:r>
              <a:rPr i="0" spc="-5" dirty="0">
                <a:latin typeface="Times New Roman"/>
                <a:cs typeface="Times New Roman"/>
              </a:rPr>
              <a:t>{it}</a:t>
            </a:r>
          </a:p>
          <a:p>
            <a:pPr marL="241300" marR="508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b="1" i="0" spc="-5" dirty="0">
                <a:latin typeface="Times New Roman"/>
                <a:cs typeface="Times New Roman"/>
              </a:rPr>
              <a:t>Pragmatics </a:t>
            </a:r>
            <a:r>
              <a:rPr i="0" spc="-5" dirty="0">
                <a:latin typeface="Times New Roman"/>
                <a:cs typeface="Times New Roman"/>
              </a:rPr>
              <a:t>is the study of how linguistic properties and contextual factors  interact </a:t>
            </a:r>
            <a:r>
              <a:rPr i="0" spc="-10" dirty="0">
                <a:latin typeface="Times New Roman"/>
                <a:cs typeface="Times New Roman"/>
              </a:rPr>
              <a:t>in </a:t>
            </a:r>
            <a:r>
              <a:rPr i="0" dirty="0">
                <a:latin typeface="Times New Roman"/>
                <a:cs typeface="Times New Roman"/>
              </a:rPr>
              <a:t>the </a:t>
            </a:r>
            <a:r>
              <a:rPr i="0" spc="-5" dirty="0">
                <a:latin typeface="Times New Roman"/>
                <a:cs typeface="Times New Roman"/>
              </a:rPr>
              <a:t>interpretation </a:t>
            </a:r>
            <a:r>
              <a:rPr i="0" dirty="0">
                <a:latin typeface="Times New Roman"/>
                <a:cs typeface="Times New Roman"/>
              </a:rPr>
              <a:t>of </a:t>
            </a:r>
            <a:r>
              <a:rPr i="0" spc="-5" dirty="0">
                <a:latin typeface="Times New Roman"/>
                <a:cs typeface="Times New Roman"/>
              </a:rPr>
              <a:t>utterances, enabling hearers to bridge the gap  between sentence </a:t>
            </a:r>
            <a:r>
              <a:rPr i="0" spc="-10" dirty="0">
                <a:latin typeface="Times New Roman"/>
                <a:cs typeface="Times New Roman"/>
              </a:rPr>
              <a:t>meaning </a:t>
            </a:r>
            <a:r>
              <a:rPr i="0" spc="-5" dirty="0">
                <a:latin typeface="Times New Roman"/>
                <a:cs typeface="Times New Roman"/>
              </a:rPr>
              <a:t>and </a:t>
            </a:r>
            <a:r>
              <a:rPr i="0" spc="-10" dirty="0">
                <a:latin typeface="Times New Roman"/>
                <a:cs typeface="Times New Roman"/>
              </a:rPr>
              <a:t>speaker’s</a:t>
            </a:r>
            <a:r>
              <a:rPr i="0" spc="45" dirty="0">
                <a:latin typeface="Times New Roman"/>
                <a:cs typeface="Times New Roman"/>
              </a:rPr>
              <a:t> </a:t>
            </a:r>
            <a:r>
              <a:rPr i="0" spc="-5" dirty="0">
                <a:latin typeface="Times New Roman"/>
                <a:cs typeface="Times New Roman"/>
              </a:rPr>
              <a:t>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964" y="122796"/>
            <a:ext cx="11327765" cy="505459"/>
          </a:xfrm>
          <a:custGeom>
            <a:avLst/>
            <a:gdLst/>
            <a:ahLst/>
            <a:cxnLst/>
            <a:rect l="l" t="t" r="r" b="b"/>
            <a:pathLst>
              <a:path w="11327765" h="505459">
                <a:moveTo>
                  <a:pt x="11327638" y="0"/>
                </a:moveTo>
                <a:lnTo>
                  <a:pt x="0" y="0"/>
                </a:lnTo>
                <a:lnTo>
                  <a:pt x="0" y="504964"/>
                </a:lnTo>
                <a:lnTo>
                  <a:pt x="11327638" y="504964"/>
                </a:lnTo>
                <a:lnTo>
                  <a:pt x="1132763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44744" y="4394"/>
            <a:ext cx="1449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Cont…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1276" y="661796"/>
            <a:ext cx="11370310" cy="557403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3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Times New Roman"/>
                <a:cs typeface="Times New Roman"/>
              </a:rPr>
              <a:t>6.Disambiguation</a:t>
            </a:r>
            <a:endParaRPr sz="24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Times New Roman"/>
                <a:cs typeface="Times New Roman"/>
              </a:rPr>
              <a:t>A text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said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10" dirty="0">
                <a:latin typeface="Times New Roman"/>
                <a:cs typeface="Times New Roman"/>
              </a:rPr>
              <a:t>be </a:t>
            </a:r>
            <a:r>
              <a:rPr sz="2400" b="1" spc="-5" dirty="0">
                <a:latin typeface="Times New Roman"/>
                <a:cs typeface="Times New Roman"/>
              </a:rPr>
              <a:t>ambiguous </a:t>
            </a:r>
            <a:r>
              <a:rPr sz="2400" dirty="0">
                <a:latin typeface="Times New Roman"/>
                <a:cs typeface="Times New Roman"/>
              </a:rPr>
              <a:t>if </a:t>
            </a:r>
            <a:r>
              <a:rPr sz="2400" spc="-5" dirty="0">
                <a:latin typeface="Times New Roman"/>
                <a:cs typeface="Times New Roman"/>
              </a:rPr>
              <a:t>multiple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alternative linguistic structures can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built 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it.</a:t>
            </a:r>
            <a:endParaRPr sz="2400">
              <a:latin typeface="Times New Roman"/>
              <a:cs typeface="Times New Roman"/>
            </a:endParaRPr>
          </a:p>
          <a:p>
            <a:pPr marL="255270" indent="-243204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Times New Roman"/>
                <a:cs typeface="Times New Roman"/>
              </a:rPr>
              <a:t>For </a:t>
            </a:r>
            <a:r>
              <a:rPr sz="2400" spc="-5" dirty="0">
                <a:latin typeface="Times New Roman"/>
                <a:cs typeface="Times New Roman"/>
              </a:rPr>
              <a:t>example, </a:t>
            </a:r>
            <a:r>
              <a:rPr sz="2400" dirty="0">
                <a:latin typeface="Times New Roman"/>
                <a:cs typeface="Times New Roman"/>
              </a:rPr>
              <a:t>given the </a:t>
            </a:r>
            <a:r>
              <a:rPr sz="2400" spc="-5" dirty="0">
                <a:latin typeface="Times New Roman"/>
                <a:cs typeface="Times New Roman"/>
              </a:rPr>
              <a:t>following </a:t>
            </a:r>
            <a:r>
              <a:rPr sz="2400" dirty="0">
                <a:latin typeface="Times New Roman"/>
                <a:cs typeface="Times New Roman"/>
              </a:rPr>
              <a:t>lexical entry in a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lexicon</a:t>
            </a:r>
            <a:endParaRPr sz="2400">
              <a:latin typeface="Times New Roman"/>
              <a:cs typeface="Times New Roman"/>
            </a:endParaRPr>
          </a:p>
          <a:p>
            <a:pPr marL="255270" indent="-243204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Times New Roman"/>
                <a:cs typeface="Times New Roman"/>
              </a:rPr>
              <a:t>Ambiguity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occur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at:</a:t>
            </a:r>
            <a:endParaRPr sz="2400">
              <a:latin typeface="Times New Roman"/>
              <a:cs typeface="Times New Roman"/>
            </a:endParaRPr>
          </a:p>
          <a:p>
            <a:pPr marL="16243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1624965" algn="l"/>
              </a:tabLst>
            </a:pPr>
            <a:r>
              <a:rPr sz="2400" dirty="0">
                <a:latin typeface="Times New Roman"/>
                <a:cs typeface="Times New Roman"/>
              </a:rPr>
              <a:t>Phonological level - </a:t>
            </a:r>
            <a:r>
              <a:rPr sz="2400" spc="-5" dirty="0">
                <a:latin typeface="Times New Roman"/>
                <a:cs typeface="Times New Roman"/>
              </a:rPr>
              <a:t>multiple </a:t>
            </a:r>
            <a:r>
              <a:rPr sz="2400" dirty="0">
                <a:latin typeface="Times New Roman"/>
                <a:cs typeface="Times New Roman"/>
              </a:rPr>
              <a:t>orthographic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representations</a:t>
            </a:r>
            <a:endParaRPr sz="2400">
              <a:latin typeface="Times New Roman"/>
              <a:cs typeface="Times New Roman"/>
            </a:endParaRPr>
          </a:p>
          <a:p>
            <a:pPr marL="1624965" lvl="1" indent="-240665">
              <a:lnSpc>
                <a:spcPct val="100000"/>
              </a:lnSpc>
              <a:spcBef>
                <a:spcPts val="1205"/>
              </a:spcBef>
              <a:buSzPct val="95833"/>
              <a:buFont typeface="Wingdings"/>
              <a:buChar char=""/>
              <a:tabLst>
                <a:tab pos="1624965" algn="l"/>
              </a:tabLst>
            </a:pPr>
            <a:r>
              <a:rPr sz="2400" dirty="0">
                <a:latin typeface="Times New Roman"/>
                <a:cs typeface="Times New Roman"/>
              </a:rPr>
              <a:t>Morphological level - </a:t>
            </a:r>
            <a:r>
              <a:rPr sz="2400" spc="-5" dirty="0">
                <a:latin typeface="Times New Roman"/>
                <a:cs typeface="Times New Roman"/>
              </a:rPr>
              <a:t>multiple word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classes</a:t>
            </a:r>
            <a:endParaRPr sz="2400">
              <a:latin typeface="Times New Roman"/>
              <a:cs typeface="Times New Roman"/>
            </a:endParaRPr>
          </a:p>
          <a:p>
            <a:pPr marL="16243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1624965" algn="l"/>
              </a:tabLst>
            </a:pPr>
            <a:r>
              <a:rPr sz="2400" dirty="0">
                <a:latin typeface="Times New Roman"/>
                <a:cs typeface="Times New Roman"/>
              </a:rPr>
              <a:t>Syntactic level -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spc="-5" dirty="0">
                <a:latin typeface="Times New Roman"/>
                <a:cs typeface="Times New Roman"/>
              </a:rPr>
              <a:t>ways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5" dirty="0">
                <a:latin typeface="Times New Roman"/>
                <a:cs typeface="Times New Roman"/>
              </a:rPr>
              <a:t>parse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tree</a:t>
            </a:r>
            <a:endParaRPr sz="2400">
              <a:latin typeface="Times New Roman"/>
              <a:cs typeface="Times New Roman"/>
            </a:endParaRPr>
          </a:p>
          <a:p>
            <a:pPr marL="16243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1624965" algn="l"/>
              </a:tabLst>
            </a:pPr>
            <a:r>
              <a:rPr sz="2400" spc="-5" dirty="0">
                <a:latin typeface="Times New Roman"/>
                <a:cs typeface="Times New Roman"/>
              </a:rPr>
              <a:t>Semantic </a:t>
            </a:r>
            <a:r>
              <a:rPr sz="2400" dirty="0">
                <a:latin typeface="Times New Roman"/>
                <a:cs typeface="Times New Roman"/>
              </a:rPr>
              <a:t>level -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spc="-5" dirty="0">
                <a:latin typeface="Times New Roman"/>
                <a:cs typeface="Times New Roman"/>
              </a:rPr>
              <a:t>meanings </a:t>
            </a:r>
            <a:r>
              <a:rPr sz="2400" dirty="0">
                <a:latin typeface="Times New Roman"/>
                <a:cs typeface="Times New Roman"/>
              </a:rPr>
              <a:t>of the </a:t>
            </a:r>
            <a:r>
              <a:rPr sz="2400" spc="-5" dirty="0">
                <a:latin typeface="Times New Roman"/>
                <a:cs typeface="Times New Roman"/>
              </a:rPr>
              <a:t>same parse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tree</a:t>
            </a:r>
            <a:endParaRPr sz="2400">
              <a:latin typeface="Times New Roman"/>
              <a:cs typeface="Times New Roman"/>
            </a:endParaRPr>
          </a:p>
          <a:p>
            <a:pPr marL="1624965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1624965" algn="l"/>
              </a:tabLst>
            </a:pPr>
            <a:r>
              <a:rPr sz="2400" dirty="0">
                <a:latin typeface="Times New Roman"/>
                <a:cs typeface="Times New Roman"/>
              </a:rPr>
              <a:t>Discourse level -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dirty="0">
                <a:latin typeface="Times New Roman"/>
                <a:cs typeface="Times New Roman"/>
              </a:rPr>
              <a:t>references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same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anaphora</a:t>
            </a:r>
            <a:endParaRPr sz="2400">
              <a:latin typeface="Times New Roman"/>
              <a:cs typeface="Times New Roman"/>
            </a:endParaRPr>
          </a:p>
          <a:p>
            <a:pPr marL="16243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1624965" algn="l"/>
              </a:tabLst>
            </a:pPr>
            <a:r>
              <a:rPr sz="2400" spc="-5" dirty="0">
                <a:latin typeface="Times New Roman"/>
                <a:cs typeface="Times New Roman"/>
              </a:rPr>
              <a:t>Pragmatic </a:t>
            </a:r>
            <a:r>
              <a:rPr sz="2400" dirty="0">
                <a:latin typeface="Times New Roman"/>
                <a:cs typeface="Times New Roman"/>
              </a:rPr>
              <a:t>level - cannot be clearly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interpreted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799" y="0"/>
            <a:ext cx="11109325" cy="541655"/>
          </a:xfrm>
          <a:custGeom>
            <a:avLst/>
            <a:gdLst/>
            <a:ahLst/>
            <a:cxnLst/>
            <a:rect l="l" t="t" r="r" b="b"/>
            <a:pathLst>
              <a:path w="11109325" h="541655">
                <a:moveTo>
                  <a:pt x="11109325" y="0"/>
                </a:moveTo>
                <a:lnTo>
                  <a:pt x="0" y="0"/>
                </a:lnTo>
                <a:lnTo>
                  <a:pt x="0" y="541197"/>
                </a:lnTo>
                <a:lnTo>
                  <a:pt x="11109325" y="541197"/>
                </a:lnTo>
                <a:lnTo>
                  <a:pt x="1110932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57294" y="0"/>
            <a:ext cx="3879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Approaches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NLP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1276" y="525271"/>
            <a:ext cx="11370310" cy="28301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3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Rule-based</a:t>
            </a:r>
            <a:r>
              <a:rPr sz="2400" b="1" spc="-13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Approach</a:t>
            </a:r>
            <a:endParaRPr sz="24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Times New Roman"/>
                <a:cs typeface="Times New Roman"/>
              </a:rPr>
              <a:t>Rule-based systems </a:t>
            </a:r>
            <a:r>
              <a:rPr sz="2400" dirty="0">
                <a:latin typeface="Times New Roman"/>
                <a:cs typeface="Times New Roman"/>
              </a:rPr>
              <a:t>are based on </a:t>
            </a:r>
            <a:r>
              <a:rPr sz="2400" spc="-5" dirty="0">
                <a:latin typeface="Times New Roman"/>
                <a:cs typeface="Times New Roman"/>
              </a:rPr>
              <a:t>explicit representation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facts about </a:t>
            </a:r>
            <a:r>
              <a:rPr sz="2400" dirty="0">
                <a:latin typeface="Times New Roman"/>
                <a:cs typeface="Times New Roman"/>
              </a:rPr>
              <a:t>language through  well-understood knowledge </a:t>
            </a:r>
            <a:r>
              <a:rPr sz="2400" spc="-5" dirty="0">
                <a:latin typeface="Times New Roman"/>
                <a:cs typeface="Times New Roman"/>
              </a:rPr>
              <a:t>representation schemes </a:t>
            </a:r>
            <a:r>
              <a:rPr sz="2400" dirty="0">
                <a:latin typeface="Times New Roman"/>
                <a:cs typeface="Times New Roman"/>
              </a:rPr>
              <a:t>and associated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algorithms.</a:t>
            </a:r>
            <a:endParaRPr sz="2400">
              <a:latin typeface="Times New Roman"/>
              <a:cs typeface="Times New Roman"/>
            </a:endParaRPr>
          </a:p>
          <a:p>
            <a:pPr marL="241300" marR="6350" indent="-228600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Times New Roman"/>
                <a:cs typeface="Times New Roman"/>
              </a:rPr>
              <a:t>Rule-based systems </a:t>
            </a:r>
            <a:r>
              <a:rPr sz="2400" dirty="0">
                <a:latin typeface="Times New Roman"/>
                <a:cs typeface="Times New Roman"/>
              </a:rPr>
              <a:t>usually </a:t>
            </a:r>
            <a:r>
              <a:rPr sz="2400" spc="-5" dirty="0">
                <a:latin typeface="Times New Roman"/>
                <a:cs typeface="Times New Roman"/>
              </a:rPr>
              <a:t>consist </a:t>
            </a:r>
            <a:r>
              <a:rPr sz="2400" dirty="0">
                <a:latin typeface="Times New Roman"/>
                <a:cs typeface="Times New Roman"/>
              </a:rPr>
              <a:t>of a </a:t>
            </a:r>
            <a:r>
              <a:rPr sz="2400" spc="-5" dirty="0">
                <a:latin typeface="Times New Roman"/>
                <a:cs typeface="Times New Roman"/>
              </a:rPr>
              <a:t>set </a:t>
            </a:r>
            <a:r>
              <a:rPr sz="2400" dirty="0">
                <a:latin typeface="Times New Roman"/>
                <a:cs typeface="Times New Roman"/>
              </a:rPr>
              <a:t>of rules, an </a:t>
            </a:r>
            <a:r>
              <a:rPr sz="2400" spc="-5" dirty="0">
                <a:latin typeface="Times New Roman"/>
                <a:cs typeface="Times New Roman"/>
              </a:rPr>
              <a:t>inference engine, </a:t>
            </a:r>
            <a:r>
              <a:rPr sz="2400" dirty="0">
                <a:latin typeface="Times New Roman"/>
                <a:cs typeface="Times New Roman"/>
              </a:rPr>
              <a:t>and a workspace  or working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memory.</a:t>
            </a:r>
            <a:endParaRPr sz="2400">
              <a:latin typeface="Times New Roman"/>
              <a:cs typeface="Times New Roman"/>
            </a:endParaRPr>
          </a:p>
          <a:p>
            <a:pPr marL="255270" indent="-243204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Times New Roman"/>
                <a:cs typeface="Times New Roman"/>
              </a:rPr>
              <a:t>Knowledge </a:t>
            </a:r>
            <a:r>
              <a:rPr sz="2400" dirty="0">
                <a:latin typeface="Times New Roman"/>
                <a:cs typeface="Times New Roman"/>
              </a:rPr>
              <a:t>is represented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facts or rules in the rule-based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approach.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276" y="3482162"/>
            <a:ext cx="113703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946785" algn="l"/>
                <a:tab pos="2298700" algn="l"/>
                <a:tab pos="3328670" algn="l"/>
                <a:tab pos="4815205" algn="l"/>
                <a:tab pos="5847080" algn="l"/>
                <a:tab pos="6200775" algn="l"/>
                <a:tab pos="6894195" algn="l"/>
                <a:tab pos="7891145" algn="l"/>
                <a:tab pos="9259570" algn="l"/>
                <a:tab pos="9683115" algn="l"/>
                <a:tab pos="10916285" algn="l"/>
              </a:tabLst>
            </a:pPr>
            <a:r>
              <a:rPr sz="2400" dirty="0">
                <a:latin typeface="Times New Roman"/>
                <a:cs typeface="Times New Roman"/>
              </a:rPr>
              <a:t>The	infere</a:t>
            </a:r>
            <a:r>
              <a:rPr sz="2400" spc="-15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ce	engi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	repe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te</a:t>
            </a:r>
            <a:r>
              <a:rPr sz="2400" spc="-10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ly	sele</a:t>
            </a:r>
            <a:r>
              <a:rPr sz="2400" spc="-15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ts	a	</a:t>
            </a:r>
            <a:r>
              <a:rPr sz="2400" spc="-1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ule	w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ose	cond</a:t>
            </a:r>
            <a:r>
              <a:rPr sz="2400" spc="-10" dirty="0">
                <a:latin typeface="Times New Roman"/>
                <a:cs typeface="Times New Roman"/>
              </a:rPr>
              <a:t>it</a:t>
            </a:r>
            <a:r>
              <a:rPr sz="2400" dirty="0">
                <a:latin typeface="Times New Roman"/>
                <a:cs typeface="Times New Roman"/>
              </a:rPr>
              <a:t>ion	is	s</a:t>
            </a:r>
            <a:r>
              <a:rPr sz="2400" spc="-10" dirty="0">
                <a:latin typeface="Times New Roman"/>
                <a:cs typeface="Times New Roman"/>
              </a:rPr>
              <a:t>at</a:t>
            </a:r>
            <a:r>
              <a:rPr sz="2400" dirty="0">
                <a:latin typeface="Times New Roman"/>
                <a:cs typeface="Times New Roman"/>
              </a:rPr>
              <a:t>isfi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	and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276" y="3695826"/>
            <a:ext cx="11369675" cy="142811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latin typeface="Times New Roman"/>
                <a:cs typeface="Times New Roman"/>
              </a:rPr>
              <a:t>executes the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rule.</a:t>
            </a:r>
            <a:endParaRPr sz="24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primary </a:t>
            </a:r>
            <a:r>
              <a:rPr sz="2400" dirty="0">
                <a:latin typeface="Times New Roman"/>
                <a:cs typeface="Times New Roman"/>
              </a:rPr>
              <a:t>source of </a:t>
            </a:r>
            <a:r>
              <a:rPr sz="2400" spc="-5" dirty="0">
                <a:latin typeface="Times New Roman"/>
                <a:cs typeface="Times New Roman"/>
              </a:rPr>
              <a:t>evidence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rule-based systems comes </a:t>
            </a:r>
            <a:r>
              <a:rPr sz="2400" dirty="0">
                <a:latin typeface="Times New Roman"/>
                <a:cs typeface="Times New Roman"/>
              </a:rPr>
              <a:t>from </a:t>
            </a:r>
            <a:r>
              <a:rPr sz="2400" spc="-5" dirty="0">
                <a:latin typeface="Times New Roman"/>
                <a:cs typeface="Times New Roman"/>
              </a:rPr>
              <a:t>human-developed </a:t>
            </a:r>
            <a:r>
              <a:rPr sz="2400" dirty="0">
                <a:latin typeface="Times New Roman"/>
                <a:cs typeface="Times New Roman"/>
              </a:rPr>
              <a:t>rules  </a:t>
            </a:r>
            <a:r>
              <a:rPr sz="2400" spc="-5" dirty="0">
                <a:latin typeface="Times New Roman"/>
                <a:cs typeface="Times New Roman"/>
              </a:rPr>
              <a:t>(e.g. grammatical </a:t>
            </a:r>
            <a:r>
              <a:rPr sz="2400" dirty="0">
                <a:latin typeface="Times New Roman"/>
                <a:cs typeface="Times New Roman"/>
              </a:rPr>
              <a:t>rules) and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lexicons.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1276" y="5250560"/>
            <a:ext cx="113709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1829435" algn="l"/>
                <a:tab pos="3403600" algn="l"/>
                <a:tab pos="4184015" algn="l"/>
                <a:tab pos="4963160" algn="l"/>
                <a:tab pos="5726430" algn="l"/>
                <a:tab pos="6540500" algn="l"/>
                <a:tab pos="7304405" algn="l"/>
                <a:tab pos="7762875" algn="l"/>
                <a:tab pos="9404350" algn="l"/>
                <a:tab pos="10901045" algn="l"/>
              </a:tabLst>
            </a:pPr>
            <a:r>
              <a:rPr sz="2400" dirty="0">
                <a:latin typeface="Times New Roman"/>
                <a:cs typeface="Times New Roman"/>
              </a:rPr>
              <a:t>Rule-</a:t>
            </a:r>
            <a:r>
              <a:rPr sz="2400" spc="-15" dirty="0">
                <a:latin typeface="Times New Roman"/>
                <a:cs typeface="Times New Roman"/>
              </a:rPr>
              <a:t>b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ed	app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ches	have	be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	used	t</a:t>
            </a:r>
            <a:r>
              <a:rPr sz="2400" spc="5" dirty="0">
                <a:latin typeface="Times New Roman"/>
                <a:cs typeface="Times New Roman"/>
              </a:rPr>
              <a:t>a</a:t>
            </a:r>
            <a:r>
              <a:rPr sz="2400" spc="-15" dirty="0">
                <a:latin typeface="Times New Roman"/>
                <a:cs typeface="Times New Roman"/>
              </a:rPr>
              <a:t>s</a:t>
            </a:r>
            <a:r>
              <a:rPr sz="2400" spc="-5" dirty="0">
                <a:latin typeface="Times New Roman"/>
                <a:cs typeface="Times New Roman"/>
              </a:rPr>
              <a:t>ks</a:t>
            </a:r>
            <a:r>
              <a:rPr sz="2400" dirty="0">
                <a:latin typeface="Times New Roman"/>
                <a:cs typeface="Times New Roman"/>
              </a:rPr>
              <a:t>	such	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	infor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	ex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ra</a:t>
            </a:r>
            <a:r>
              <a:rPr sz="2400" spc="-15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ti</a:t>
            </a:r>
            <a:r>
              <a:rPr sz="2400" spc="-1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n,	t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spc="-15" dirty="0">
                <a:latin typeface="Times New Roman"/>
                <a:cs typeface="Times New Roman"/>
              </a:rPr>
              <a:t>x</a:t>
            </a:r>
            <a:r>
              <a:rPr sz="2400" dirty="0">
                <a:latin typeface="Times New Roman"/>
                <a:cs typeface="Times New Roman"/>
              </a:rPr>
              <a:t>t  </a:t>
            </a:r>
            <a:r>
              <a:rPr sz="2400" spc="-5" dirty="0">
                <a:latin typeface="Times New Roman"/>
                <a:cs typeface="Times New Roman"/>
              </a:rPr>
              <a:t>categorization, ambiguity </a:t>
            </a:r>
            <a:r>
              <a:rPr sz="2400" dirty="0">
                <a:latin typeface="Times New Roman"/>
                <a:cs typeface="Times New Roman"/>
              </a:rPr>
              <a:t>resolution, and </a:t>
            </a:r>
            <a:r>
              <a:rPr sz="2400" spc="-5" dirty="0">
                <a:latin typeface="Times New Roman"/>
                <a:cs typeface="Times New Roman"/>
              </a:rPr>
              <a:t>so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0506" y="109131"/>
            <a:ext cx="11082020" cy="432434"/>
          </a:xfrm>
          <a:custGeom>
            <a:avLst/>
            <a:gdLst/>
            <a:ahLst/>
            <a:cxnLst/>
            <a:rect l="l" t="t" r="r" b="b"/>
            <a:pathLst>
              <a:path w="11082020" h="432434">
                <a:moveTo>
                  <a:pt x="11082020" y="0"/>
                </a:moveTo>
                <a:lnTo>
                  <a:pt x="0" y="0"/>
                </a:lnTo>
                <a:lnTo>
                  <a:pt x="0" y="432015"/>
                </a:lnTo>
                <a:lnTo>
                  <a:pt x="11082020" y="432015"/>
                </a:lnTo>
                <a:lnTo>
                  <a:pt x="1108202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63921" y="0"/>
            <a:ext cx="1449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</a:t>
            </a:r>
            <a:r>
              <a:rPr spc="5" dirty="0"/>
              <a:t>n</a:t>
            </a:r>
            <a:r>
              <a:rPr dirty="0"/>
              <a:t>t…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1276" y="564214"/>
            <a:ext cx="11370310" cy="49034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0"/>
              </a:spcBef>
            </a:pPr>
            <a:r>
              <a:rPr sz="2800" b="1" dirty="0">
                <a:latin typeface="Times New Roman"/>
                <a:cs typeface="Times New Roman"/>
              </a:rPr>
              <a:t>2. </a:t>
            </a:r>
            <a:r>
              <a:rPr sz="2800" b="1" spc="-5" dirty="0">
                <a:latin typeface="Times New Roman"/>
                <a:cs typeface="Times New Roman"/>
              </a:rPr>
              <a:t>Statistical</a:t>
            </a:r>
            <a:r>
              <a:rPr sz="2800" b="1" spc="-17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Approach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Statistical approaches employ </a:t>
            </a:r>
            <a:r>
              <a:rPr sz="2800" dirty="0">
                <a:latin typeface="Times New Roman"/>
                <a:cs typeface="Times New Roman"/>
              </a:rPr>
              <a:t>various </a:t>
            </a:r>
            <a:r>
              <a:rPr sz="2800" spc="-5" dirty="0">
                <a:latin typeface="Times New Roman"/>
                <a:cs typeface="Times New Roman"/>
              </a:rPr>
              <a:t>mathematical techniques and often </a:t>
            </a:r>
            <a:r>
              <a:rPr sz="2800" dirty="0">
                <a:latin typeface="Times New Roman"/>
                <a:cs typeface="Times New Roman"/>
              </a:rPr>
              <a:t>use  </a:t>
            </a:r>
            <a:r>
              <a:rPr sz="2800" spc="-15" dirty="0">
                <a:latin typeface="Times New Roman"/>
                <a:cs typeface="Times New Roman"/>
              </a:rPr>
              <a:t>large </a:t>
            </a:r>
            <a:r>
              <a:rPr sz="2800" spc="-5" dirty="0">
                <a:latin typeface="Times New Roman"/>
                <a:cs typeface="Times New Roman"/>
              </a:rPr>
              <a:t>text corpora to develop approximate generalized models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linguistic  phenomena based </a:t>
            </a:r>
            <a:r>
              <a:rPr sz="2800" dirty="0">
                <a:latin typeface="Times New Roman"/>
                <a:cs typeface="Times New Roman"/>
              </a:rPr>
              <a:t>on </a:t>
            </a:r>
            <a:r>
              <a:rPr sz="2800" spc="-5" dirty="0">
                <a:latin typeface="Times New Roman"/>
                <a:cs typeface="Times New Roman"/>
              </a:rPr>
              <a:t>actual examples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these phenomena provided </a:t>
            </a:r>
            <a:r>
              <a:rPr sz="2800" dirty="0">
                <a:latin typeface="Times New Roman"/>
                <a:cs typeface="Times New Roman"/>
              </a:rPr>
              <a:t>by the  </a:t>
            </a:r>
            <a:r>
              <a:rPr sz="2800" spc="-5" dirty="0">
                <a:latin typeface="Times New Roman"/>
                <a:cs typeface="Times New Roman"/>
              </a:rPr>
              <a:t>text corpora without adding significant </a:t>
            </a:r>
            <a:r>
              <a:rPr sz="2800" dirty="0">
                <a:latin typeface="Times New Roman"/>
                <a:cs typeface="Times New Roman"/>
              </a:rPr>
              <a:t>linguistic or </a:t>
            </a:r>
            <a:r>
              <a:rPr sz="2800" spc="-5" dirty="0">
                <a:latin typeface="Times New Roman"/>
                <a:cs typeface="Times New Roman"/>
              </a:rPr>
              <a:t>world knowledge.</a:t>
            </a:r>
            <a:endParaRPr sz="2800">
              <a:latin typeface="Times New Roman"/>
              <a:cs typeface="Times New Roman"/>
            </a:endParaRPr>
          </a:p>
          <a:p>
            <a:pPr marL="241300" marR="6985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primary source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evidence in statistical </a:t>
            </a:r>
            <a:r>
              <a:rPr sz="2800" spc="-10" dirty="0">
                <a:latin typeface="Times New Roman"/>
                <a:cs typeface="Times New Roman"/>
              </a:rPr>
              <a:t>systems </a:t>
            </a:r>
            <a:r>
              <a:rPr sz="2800" spc="-5" dirty="0">
                <a:latin typeface="Times New Roman"/>
                <a:cs typeface="Times New Roman"/>
              </a:rPr>
              <a:t>comes from observable  data (e.g. </a:t>
            </a:r>
            <a:r>
              <a:rPr sz="2800" spc="-15" dirty="0">
                <a:latin typeface="Times New Roman"/>
                <a:cs typeface="Times New Roman"/>
              </a:rPr>
              <a:t>Large </a:t>
            </a:r>
            <a:r>
              <a:rPr sz="2800" spc="-5" dirty="0">
                <a:latin typeface="Times New Roman"/>
                <a:cs typeface="Times New Roman"/>
              </a:rPr>
              <a:t>text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corpora).</a:t>
            </a:r>
            <a:endParaRPr sz="2800">
              <a:latin typeface="Times New Roman"/>
              <a:cs typeface="Times New Roman"/>
            </a:endParaRPr>
          </a:p>
          <a:p>
            <a:pPr marL="241300" marR="5715" indent="-228600" algn="just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Statistical approaches have typically </a:t>
            </a:r>
            <a:r>
              <a:rPr sz="2800" spc="-10" dirty="0">
                <a:latin typeface="Times New Roman"/>
                <a:cs typeface="Times New Roman"/>
              </a:rPr>
              <a:t>been </a:t>
            </a:r>
            <a:r>
              <a:rPr sz="2800" spc="-5" dirty="0">
                <a:latin typeface="Times New Roman"/>
                <a:cs typeface="Times New Roman"/>
              </a:rPr>
              <a:t>used in tasks such </a:t>
            </a:r>
            <a:r>
              <a:rPr sz="2800" spc="-10" dirty="0">
                <a:latin typeface="Times New Roman"/>
                <a:cs typeface="Times New Roman"/>
              </a:rPr>
              <a:t>as speech  </a:t>
            </a:r>
            <a:r>
              <a:rPr sz="2800" spc="-5" dirty="0">
                <a:latin typeface="Times New Roman"/>
                <a:cs typeface="Times New Roman"/>
              </a:rPr>
              <a:t>recognition, parsing, part-of-speech tagging, statistical </a:t>
            </a:r>
            <a:r>
              <a:rPr sz="2800" spc="-10" dirty="0">
                <a:latin typeface="Times New Roman"/>
                <a:cs typeface="Times New Roman"/>
              </a:rPr>
              <a:t>machine </a:t>
            </a:r>
            <a:r>
              <a:rPr sz="2800" spc="-5" dirty="0">
                <a:latin typeface="Times New Roman"/>
                <a:cs typeface="Times New Roman"/>
              </a:rPr>
              <a:t>translation,  statistical </a:t>
            </a:r>
            <a:r>
              <a:rPr sz="2800" spc="-10" dirty="0">
                <a:latin typeface="Times New Roman"/>
                <a:cs typeface="Times New Roman"/>
              </a:rPr>
              <a:t>grammar </a:t>
            </a:r>
            <a:r>
              <a:rPr sz="2800" spc="-5" dirty="0">
                <a:latin typeface="Times New Roman"/>
                <a:cs typeface="Times New Roman"/>
              </a:rPr>
              <a:t>learning, and so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6854" y="176021"/>
            <a:ext cx="11136630" cy="365125"/>
          </a:xfrm>
          <a:custGeom>
            <a:avLst/>
            <a:gdLst/>
            <a:ahLst/>
            <a:cxnLst/>
            <a:rect l="l" t="t" r="r" b="b"/>
            <a:pathLst>
              <a:path w="11136630" h="365125">
                <a:moveTo>
                  <a:pt x="11136629" y="0"/>
                </a:moveTo>
                <a:lnTo>
                  <a:pt x="0" y="0"/>
                </a:lnTo>
                <a:lnTo>
                  <a:pt x="0" y="365125"/>
                </a:lnTo>
                <a:lnTo>
                  <a:pt x="11136629" y="365125"/>
                </a:lnTo>
                <a:lnTo>
                  <a:pt x="1113662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78271" y="29083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dirty="0"/>
              <a:t>t…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11276" y="550062"/>
            <a:ext cx="11371580" cy="548322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0"/>
              </a:spcBef>
            </a:pPr>
            <a:r>
              <a:rPr sz="2800" b="1" dirty="0">
                <a:latin typeface="Times New Roman"/>
                <a:cs typeface="Times New Roman"/>
              </a:rPr>
              <a:t>3. </a:t>
            </a:r>
            <a:r>
              <a:rPr sz="2800" b="1" spc="-5" dirty="0">
                <a:latin typeface="Times New Roman"/>
                <a:cs typeface="Times New Roman"/>
              </a:rPr>
              <a:t>Connectionist</a:t>
            </a:r>
            <a:r>
              <a:rPr sz="2800" b="1" spc="-14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Approach</a:t>
            </a:r>
            <a:endParaRPr sz="2800">
              <a:latin typeface="Times New Roman"/>
              <a:cs typeface="Times New Roman"/>
            </a:endParaRPr>
          </a:p>
          <a:p>
            <a:pPr marL="241300" marR="8255" indent="-228600" algn="just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 </a:t>
            </a:r>
            <a:r>
              <a:rPr sz="2800" b="1" dirty="0">
                <a:latin typeface="Times New Roman"/>
                <a:cs typeface="Times New Roman"/>
              </a:rPr>
              <a:t>connectionist </a:t>
            </a:r>
            <a:r>
              <a:rPr sz="2800" b="1" spc="-5" dirty="0">
                <a:latin typeface="Times New Roman"/>
                <a:cs typeface="Times New Roman"/>
              </a:rPr>
              <a:t>model </a:t>
            </a:r>
            <a:r>
              <a:rPr sz="2800" spc="-5" dirty="0">
                <a:latin typeface="Times New Roman"/>
                <a:cs typeface="Times New Roman"/>
              </a:rPr>
              <a:t>is a network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interconnected simple processing  units with knowledge </a:t>
            </a:r>
            <a:r>
              <a:rPr sz="2800" dirty="0">
                <a:latin typeface="Times New Roman"/>
                <a:cs typeface="Times New Roman"/>
              </a:rPr>
              <a:t>stored </a:t>
            </a: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weights </a:t>
            </a:r>
            <a:r>
              <a:rPr sz="2800" dirty="0">
                <a:latin typeface="Times New Roman"/>
                <a:cs typeface="Times New Roman"/>
              </a:rPr>
              <a:t>of the </a:t>
            </a:r>
            <a:r>
              <a:rPr sz="2800" spc="-5" dirty="0">
                <a:latin typeface="Times New Roman"/>
                <a:cs typeface="Times New Roman"/>
              </a:rPr>
              <a:t>connections between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units.</a:t>
            </a:r>
            <a:endParaRPr sz="2800">
              <a:latin typeface="Times New Roman"/>
              <a:cs typeface="Times New Roman"/>
            </a:endParaRPr>
          </a:p>
          <a:p>
            <a:pPr marL="241300" marR="635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Similar to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statistical approaches, connectionist approaches </a:t>
            </a:r>
            <a:r>
              <a:rPr sz="2800" spc="-10" dirty="0">
                <a:latin typeface="Times New Roman"/>
                <a:cs typeface="Times New Roman"/>
              </a:rPr>
              <a:t>also </a:t>
            </a:r>
            <a:r>
              <a:rPr sz="2800" spc="-5" dirty="0">
                <a:latin typeface="Times New Roman"/>
                <a:cs typeface="Times New Roman"/>
              </a:rPr>
              <a:t>develop  generalized models from examples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linguistic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phenomena.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What separates connectionism </a:t>
            </a:r>
            <a:r>
              <a:rPr sz="2800" dirty="0">
                <a:latin typeface="Times New Roman"/>
                <a:cs typeface="Times New Roman"/>
              </a:rPr>
              <a:t>from </a:t>
            </a:r>
            <a:r>
              <a:rPr sz="2800" spc="-5" dirty="0">
                <a:latin typeface="Times New Roman"/>
                <a:cs typeface="Times New Roman"/>
              </a:rPr>
              <a:t>other statistical methods is that  connectionist models combine statistical learning with various theories </a:t>
            </a:r>
            <a:r>
              <a:rPr sz="2800" dirty="0">
                <a:latin typeface="Times New Roman"/>
                <a:cs typeface="Times New Roman"/>
              </a:rPr>
              <a:t>of  representation.</a:t>
            </a:r>
            <a:endParaRPr sz="2800">
              <a:latin typeface="Times New Roman"/>
              <a:cs typeface="Times New Roman"/>
            </a:endParaRPr>
          </a:p>
          <a:p>
            <a:pPr marL="241300" marR="6350" indent="-228600" algn="just">
              <a:lnSpc>
                <a:spcPct val="100000"/>
              </a:lnSpc>
              <a:spcBef>
                <a:spcPts val="120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Connectionist approaches have been used in tasks such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dirty="0">
                <a:latin typeface="Times New Roman"/>
                <a:cs typeface="Times New Roman"/>
              </a:rPr>
              <a:t>word-sense  </a:t>
            </a:r>
            <a:r>
              <a:rPr sz="2800" spc="-5" dirty="0">
                <a:latin typeface="Times New Roman"/>
                <a:cs typeface="Times New Roman"/>
              </a:rPr>
              <a:t>disambiguation, language generation, syntactic parsing, limited domain  translation tasks, and so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8490" y="109207"/>
            <a:ext cx="11409680" cy="469265"/>
          </a:xfrm>
          <a:custGeom>
            <a:avLst/>
            <a:gdLst/>
            <a:ahLst/>
            <a:cxnLst/>
            <a:rect l="l" t="t" r="r" b="b"/>
            <a:pathLst>
              <a:path w="11409680" h="469265">
                <a:moveTo>
                  <a:pt x="11409553" y="0"/>
                </a:moveTo>
                <a:lnTo>
                  <a:pt x="0" y="0"/>
                </a:lnTo>
                <a:lnTo>
                  <a:pt x="0" y="469023"/>
                </a:lnTo>
                <a:lnTo>
                  <a:pt x="11409553" y="469023"/>
                </a:lnTo>
                <a:lnTo>
                  <a:pt x="1140955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6328" y="3428"/>
            <a:ext cx="3835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Application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NLP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55803" y="487832"/>
            <a:ext cx="11552555" cy="563499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67665" indent="-355600" algn="just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3683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Spelling </a:t>
            </a:r>
            <a:r>
              <a:rPr sz="2800" b="1" spc="-10" dirty="0">
                <a:latin typeface="Times New Roman"/>
                <a:cs typeface="Times New Roman"/>
              </a:rPr>
              <a:t>Correction </a:t>
            </a:r>
            <a:r>
              <a:rPr sz="2800" b="1" dirty="0">
                <a:latin typeface="Times New Roman"/>
                <a:cs typeface="Times New Roman"/>
              </a:rPr>
              <a:t>and </a:t>
            </a:r>
            <a:r>
              <a:rPr sz="2800" b="1" spc="-5" dirty="0">
                <a:latin typeface="Times New Roman"/>
                <a:cs typeface="Times New Roman"/>
              </a:rPr>
              <a:t>Grammar </a:t>
            </a:r>
            <a:r>
              <a:rPr sz="2800" b="1" spc="-10" dirty="0">
                <a:latin typeface="Times New Roman"/>
                <a:cs typeface="Times New Roman"/>
              </a:rPr>
              <a:t>Checking</a:t>
            </a:r>
            <a:endParaRPr sz="2800">
              <a:latin typeface="Times New Roman"/>
              <a:cs typeface="Times New Roman"/>
            </a:endParaRPr>
          </a:p>
          <a:p>
            <a:pPr marL="698500" marR="6350" lvl="1" indent="-229235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7531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Spelling </a:t>
            </a:r>
            <a:r>
              <a:rPr sz="2800" b="1" spc="-10" dirty="0">
                <a:latin typeface="Times New Roman"/>
                <a:cs typeface="Times New Roman"/>
              </a:rPr>
              <a:t>Correction </a:t>
            </a:r>
            <a:r>
              <a:rPr sz="2800" spc="-5" dirty="0">
                <a:latin typeface="Times New Roman"/>
                <a:cs typeface="Times New Roman"/>
              </a:rPr>
              <a:t>is a process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detecting </a:t>
            </a:r>
            <a:r>
              <a:rPr sz="2800" spc="-10" dirty="0">
                <a:latin typeface="Times New Roman"/>
                <a:cs typeface="Times New Roman"/>
              </a:rPr>
              <a:t>and sometimes </a:t>
            </a:r>
            <a:r>
              <a:rPr sz="2800" dirty="0">
                <a:latin typeface="Times New Roman"/>
                <a:cs typeface="Times New Roman"/>
              </a:rPr>
              <a:t>providing  </a:t>
            </a:r>
            <a:r>
              <a:rPr sz="2800" spc="-5" dirty="0">
                <a:latin typeface="Times New Roman"/>
                <a:cs typeface="Times New Roman"/>
              </a:rPr>
              <a:t>suggestions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incorrectly spelled words in a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text.</a:t>
            </a:r>
            <a:endParaRPr sz="2800">
              <a:latin typeface="Times New Roman"/>
              <a:cs typeface="Times New Roman"/>
            </a:endParaRPr>
          </a:p>
          <a:p>
            <a:pPr marL="698500" marR="6350" lvl="1" indent="-229235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84074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Spell Checker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application program that flags words in a  document that </a:t>
            </a:r>
            <a:r>
              <a:rPr sz="2800" spc="-10" dirty="0">
                <a:latin typeface="Times New Roman"/>
                <a:cs typeface="Times New Roman"/>
              </a:rPr>
              <a:t>may </a:t>
            </a:r>
            <a:r>
              <a:rPr sz="2800" dirty="0">
                <a:latin typeface="Times New Roman"/>
                <a:cs typeface="Times New Roman"/>
              </a:rPr>
              <a:t>not be </a:t>
            </a:r>
            <a:r>
              <a:rPr sz="2800" spc="-5" dirty="0">
                <a:latin typeface="Times New Roman"/>
                <a:cs typeface="Times New Roman"/>
              </a:rPr>
              <a:t>spelled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correctly.</a:t>
            </a:r>
            <a:endParaRPr sz="2800">
              <a:latin typeface="Times New Roman"/>
              <a:cs typeface="Times New Roman"/>
            </a:endParaRPr>
          </a:p>
          <a:p>
            <a:pPr marL="698500" marR="5080" lvl="1" indent="-229235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75311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Grammar </a:t>
            </a:r>
            <a:r>
              <a:rPr sz="2800" b="1" dirty="0">
                <a:latin typeface="Times New Roman"/>
                <a:cs typeface="Times New Roman"/>
              </a:rPr>
              <a:t>Checking </a:t>
            </a:r>
            <a:r>
              <a:rPr sz="2800" b="1" spc="-5" dirty="0">
                <a:latin typeface="Times New Roman"/>
                <a:cs typeface="Times New Roman"/>
              </a:rPr>
              <a:t>is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application program </a:t>
            </a:r>
            <a:r>
              <a:rPr sz="2800" dirty="0">
                <a:latin typeface="Times New Roman"/>
                <a:cs typeface="Times New Roman"/>
              </a:rPr>
              <a:t>that </a:t>
            </a:r>
            <a:r>
              <a:rPr sz="2800" spc="-5" dirty="0">
                <a:latin typeface="Times New Roman"/>
                <a:cs typeface="Times New Roman"/>
              </a:rPr>
              <a:t>checks whether </a:t>
            </a:r>
            <a:r>
              <a:rPr sz="2800" dirty="0">
                <a:latin typeface="Times New Roman"/>
                <a:cs typeface="Times New Roman"/>
              </a:rPr>
              <a:t>the  </a:t>
            </a:r>
            <a:r>
              <a:rPr sz="2800" spc="-5" dirty="0">
                <a:latin typeface="Times New Roman"/>
                <a:cs typeface="Times New Roman"/>
              </a:rPr>
              <a:t>sentence </a:t>
            </a:r>
            <a:r>
              <a:rPr sz="2800" spc="-10" dirty="0">
                <a:latin typeface="Times New Roman"/>
                <a:cs typeface="Times New Roman"/>
              </a:rPr>
              <a:t>is </a:t>
            </a:r>
            <a:r>
              <a:rPr sz="2800" spc="-5" dirty="0">
                <a:latin typeface="Times New Roman"/>
                <a:cs typeface="Times New Roman"/>
              </a:rPr>
              <a:t>constructed correctly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not.. </a:t>
            </a:r>
            <a:r>
              <a:rPr sz="2800" spc="-30" dirty="0">
                <a:latin typeface="Times New Roman"/>
                <a:cs typeface="Times New Roman"/>
              </a:rPr>
              <a:t>subject-Verb </a:t>
            </a:r>
            <a:r>
              <a:rPr sz="2800" spc="-5" dirty="0">
                <a:latin typeface="Times New Roman"/>
                <a:cs typeface="Times New Roman"/>
              </a:rPr>
              <a:t>agreement and  others..</a:t>
            </a:r>
            <a:endParaRPr sz="2800">
              <a:latin typeface="Times New Roman"/>
              <a:cs typeface="Times New Roman"/>
            </a:endParaRPr>
          </a:p>
          <a:p>
            <a:pPr marL="367665" indent="-355600" algn="just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3683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Information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retrieval</a:t>
            </a:r>
            <a:endParaRPr sz="2800">
              <a:latin typeface="Times New Roman"/>
              <a:cs typeface="Times New Roman"/>
            </a:endParaRPr>
          </a:p>
          <a:p>
            <a:pPr marL="241300" marR="6350" indent="-228600" algn="just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provides a list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potentially relevant documents in response to a  </a:t>
            </a:r>
            <a:r>
              <a:rPr sz="2800" spc="-10" dirty="0">
                <a:latin typeface="Times New Roman"/>
                <a:cs typeface="Times New Roman"/>
              </a:rPr>
              <a:t>user’s </a:t>
            </a:r>
            <a:r>
              <a:rPr sz="2800" spc="-30" dirty="0">
                <a:latin typeface="Times New Roman"/>
                <a:cs typeface="Times New Roman"/>
              </a:rPr>
              <a:t>query.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2143" y="122847"/>
            <a:ext cx="11177905" cy="455930"/>
          </a:xfrm>
          <a:custGeom>
            <a:avLst/>
            <a:gdLst/>
            <a:ahLst/>
            <a:cxnLst/>
            <a:rect l="l" t="t" r="r" b="b"/>
            <a:pathLst>
              <a:path w="11177905" h="455930">
                <a:moveTo>
                  <a:pt x="11177524" y="0"/>
                </a:moveTo>
                <a:lnTo>
                  <a:pt x="0" y="0"/>
                </a:lnTo>
                <a:lnTo>
                  <a:pt x="0" y="455383"/>
                </a:lnTo>
                <a:lnTo>
                  <a:pt x="11177524" y="455383"/>
                </a:lnTo>
                <a:lnTo>
                  <a:pt x="1117752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94503" y="10159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68503" y="642365"/>
            <a:ext cx="11484610" cy="5175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3. </a:t>
            </a:r>
            <a:r>
              <a:rPr sz="2400" b="1" spc="-5" dirty="0">
                <a:latin typeface="Times New Roman"/>
                <a:cs typeface="Times New Roman"/>
              </a:rPr>
              <a:t>Information Extraction </a:t>
            </a:r>
            <a:r>
              <a:rPr sz="2400" spc="-5" dirty="0">
                <a:latin typeface="Times New Roman"/>
                <a:cs typeface="Times New Roman"/>
              </a:rPr>
              <a:t>focuses </a:t>
            </a:r>
            <a:r>
              <a:rPr sz="2400" dirty="0">
                <a:latin typeface="Times New Roman"/>
                <a:cs typeface="Times New Roman"/>
              </a:rPr>
              <a:t>on </a:t>
            </a:r>
            <a:r>
              <a:rPr sz="2400" spc="-5" dirty="0">
                <a:latin typeface="Times New Roman"/>
                <a:cs typeface="Times New Roman"/>
              </a:rPr>
              <a:t>the recognition, tagging,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extraction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certain key  elements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information </a:t>
            </a:r>
            <a:r>
              <a:rPr sz="2400" dirty="0">
                <a:latin typeface="Times New Roman"/>
                <a:cs typeface="Times New Roman"/>
              </a:rPr>
              <a:t>(e.g. </a:t>
            </a:r>
            <a:r>
              <a:rPr sz="2400" spc="-5" dirty="0">
                <a:latin typeface="Times New Roman"/>
                <a:cs typeface="Times New Roman"/>
              </a:rPr>
              <a:t>persons, companies, locations, </a:t>
            </a:r>
            <a:r>
              <a:rPr sz="2400" spc="-10" dirty="0">
                <a:latin typeface="Times New Roman"/>
                <a:cs typeface="Times New Roman"/>
              </a:rPr>
              <a:t>organizations, </a:t>
            </a:r>
            <a:r>
              <a:rPr sz="2400" spc="-5" dirty="0">
                <a:latin typeface="Times New Roman"/>
                <a:cs typeface="Times New Roman"/>
              </a:rPr>
              <a:t>etc.) from </a:t>
            </a:r>
            <a:r>
              <a:rPr sz="2400" spc="-10" dirty="0">
                <a:latin typeface="Times New Roman"/>
                <a:cs typeface="Times New Roman"/>
              </a:rPr>
              <a:t>large  </a:t>
            </a:r>
            <a:r>
              <a:rPr sz="2400" spc="-5" dirty="0">
                <a:latin typeface="Times New Roman"/>
                <a:cs typeface="Times New Roman"/>
              </a:rPr>
              <a:t>collections </a:t>
            </a:r>
            <a:r>
              <a:rPr sz="2400" dirty="0">
                <a:latin typeface="Times New Roman"/>
                <a:cs typeface="Times New Roman"/>
              </a:rPr>
              <a:t>of text into a structured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representation.</a:t>
            </a:r>
            <a:endParaRPr sz="2400">
              <a:latin typeface="Times New Roman"/>
              <a:cs typeface="Times New Roman"/>
            </a:endParaRPr>
          </a:p>
          <a:p>
            <a:pPr marL="242570" indent="-243204" algn="just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"/>
              <a:tabLst>
                <a:tab pos="243204" algn="l"/>
              </a:tabLst>
            </a:pPr>
            <a:r>
              <a:rPr sz="2400" dirty="0">
                <a:latin typeface="Times New Roman"/>
                <a:cs typeface="Times New Roman"/>
              </a:rPr>
              <a:t>It has the </a:t>
            </a:r>
            <a:r>
              <a:rPr sz="2400" spc="-5" dirty="0">
                <a:latin typeface="Times New Roman"/>
                <a:cs typeface="Times New Roman"/>
              </a:rPr>
              <a:t>following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subtasks:</a:t>
            </a:r>
            <a:endParaRPr sz="2400">
              <a:latin typeface="Times New Roman"/>
              <a:cs typeface="Times New Roman"/>
            </a:endParaRPr>
          </a:p>
          <a:p>
            <a:pPr marL="6972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697865" algn="l"/>
              </a:tabLst>
            </a:pPr>
            <a:r>
              <a:rPr sz="2400" spc="-5" dirty="0">
                <a:latin typeface="Times New Roman"/>
                <a:cs typeface="Times New Roman"/>
              </a:rPr>
              <a:t>Named </a:t>
            </a:r>
            <a:r>
              <a:rPr sz="2400" dirty="0">
                <a:latin typeface="Times New Roman"/>
                <a:cs typeface="Times New Roman"/>
              </a:rPr>
              <a:t>Entity Recognition: recognition of entity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names.</a:t>
            </a:r>
            <a:endParaRPr sz="2400">
              <a:latin typeface="Times New Roman"/>
              <a:cs typeface="Times New Roman"/>
            </a:endParaRPr>
          </a:p>
          <a:p>
            <a:pPr marL="6972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latin typeface="Times New Roman"/>
                <a:cs typeface="Times New Roman"/>
              </a:rPr>
              <a:t>Relation Detection and Classification: </a:t>
            </a:r>
            <a:r>
              <a:rPr sz="2400" spc="-5" dirty="0">
                <a:latin typeface="Times New Roman"/>
                <a:cs typeface="Times New Roman"/>
              </a:rPr>
              <a:t>identification </a:t>
            </a:r>
            <a:r>
              <a:rPr sz="2400" dirty="0">
                <a:latin typeface="Times New Roman"/>
                <a:cs typeface="Times New Roman"/>
              </a:rPr>
              <a:t>of relations between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entities.</a:t>
            </a:r>
            <a:endParaRPr sz="2400">
              <a:latin typeface="Times New Roman"/>
              <a:cs typeface="Times New Roman"/>
            </a:endParaRPr>
          </a:p>
          <a:p>
            <a:pPr marL="697230" lvl="1" indent="-240665">
              <a:lnSpc>
                <a:spcPct val="100000"/>
              </a:lnSpc>
              <a:spcBef>
                <a:spcPts val="1205"/>
              </a:spcBef>
              <a:buSzPct val="95833"/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latin typeface="Times New Roman"/>
                <a:cs typeface="Times New Roman"/>
              </a:rPr>
              <a:t>Coreference and Anaphoric Resolution: resolving links to previously </a:t>
            </a:r>
            <a:r>
              <a:rPr sz="2400" spc="-5" dirty="0">
                <a:latin typeface="Times New Roman"/>
                <a:cs typeface="Times New Roman"/>
              </a:rPr>
              <a:t>named</a:t>
            </a:r>
            <a:r>
              <a:rPr sz="2400" spc="-2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entities.</a:t>
            </a:r>
            <a:endParaRPr sz="2400">
              <a:latin typeface="Times New Roman"/>
              <a:cs typeface="Times New Roman"/>
            </a:endParaRPr>
          </a:p>
          <a:p>
            <a:pPr marL="685800" lvl="1" indent="-22923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697865" algn="l"/>
                <a:tab pos="2046605" algn="l"/>
                <a:tab pos="2674620" algn="l"/>
                <a:tab pos="3572510" algn="l"/>
                <a:tab pos="5166360" algn="l"/>
                <a:tab pos="6791325" algn="l"/>
                <a:tab pos="8061325" algn="l"/>
                <a:tab pos="9672320" algn="l"/>
                <a:tab pos="10300335" algn="l"/>
              </a:tabLst>
            </a:pPr>
            <a:r>
              <a:rPr sz="2400" spc="-17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poral	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nd	Eve</a:t>
            </a:r>
            <a:r>
              <a:rPr sz="2400" spc="-15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	Proce</a:t>
            </a:r>
            <a:r>
              <a:rPr sz="2400" spc="-5" dirty="0">
                <a:latin typeface="Times New Roman"/>
                <a:cs typeface="Times New Roman"/>
              </a:rPr>
              <a:t>ss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0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:	recogn</a:t>
            </a:r>
            <a:r>
              <a:rPr sz="2400" spc="-10" dirty="0">
                <a:latin typeface="Times New Roman"/>
                <a:cs typeface="Times New Roman"/>
              </a:rPr>
              <a:t>iz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g	te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poral	</a:t>
            </a:r>
            <a:r>
              <a:rPr sz="2400" spc="-5" dirty="0">
                <a:latin typeface="Times New Roman"/>
                <a:cs typeface="Times New Roman"/>
              </a:rPr>
              <a:t>express</a:t>
            </a:r>
            <a:r>
              <a:rPr sz="2400" dirty="0">
                <a:latin typeface="Times New Roman"/>
                <a:cs typeface="Times New Roman"/>
              </a:rPr>
              <a:t>io</a:t>
            </a:r>
            <a:r>
              <a:rPr sz="2400" spc="-15" dirty="0">
                <a:latin typeface="Times New Roman"/>
                <a:cs typeface="Times New Roman"/>
              </a:rPr>
              <a:t>n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	and	ana</a:t>
            </a:r>
            <a:r>
              <a:rPr sz="2400" spc="-1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yzing  events.</a:t>
            </a:r>
            <a:endParaRPr sz="2400">
              <a:latin typeface="Times New Roman"/>
              <a:cs typeface="Times New Roman"/>
            </a:endParaRPr>
          </a:p>
          <a:p>
            <a:pPr marL="697230" lvl="1" indent="-240665">
              <a:lnSpc>
                <a:spcPct val="100000"/>
              </a:lnSpc>
              <a:spcBef>
                <a:spcPts val="1200"/>
              </a:spcBef>
              <a:buSzPct val="95833"/>
              <a:buFont typeface="Wingdings"/>
              <a:buChar char=""/>
              <a:tabLst>
                <a:tab pos="697865" algn="l"/>
              </a:tabLst>
            </a:pPr>
            <a:r>
              <a:rPr sz="2400" spc="-25" dirty="0">
                <a:latin typeface="Times New Roman"/>
                <a:cs typeface="Times New Roman"/>
              </a:rPr>
              <a:t>Template </a:t>
            </a:r>
            <a:r>
              <a:rPr sz="2400" dirty="0">
                <a:latin typeface="Times New Roman"/>
                <a:cs typeface="Times New Roman"/>
              </a:rPr>
              <a:t>Filling: filling in the extracted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information.</a:t>
            </a:r>
            <a:endParaRPr sz="24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1185"/>
              </a:spcBef>
            </a:pPr>
            <a:r>
              <a:rPr sz="2800" spc="-5" dirty="0">
                <a:latin typeface="Wingdings"/>
                <a:cs typeface="Wingdings"/>
              </a:rPr>
              <a:t></a:t>
            </a:r>
            <a:endParaRPr sz="2800">
              <a:latin typeface="Wingdings"/>
              <a:cs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799" y="95554"/>
            <a:ext cx="10863580" cy="483234"/>
          </a:xfrm>
          <a:custGeom>
            <a:avLst/>
            <a:gdLst/>
            <a:ahLst/>
            <a:cxnLst/>
            <a:rect l="l" t="t" r="r" b="b"/>
            <a:pathLst>
              <a:path w="10863580" h="483234">
                <a:moveTo>
                  <a:pt x="10863580" y="0"/>
                </a:moveTo>
                <a:lnTo>
                  <a:pt x="0" y="0"/>
                </a:lnTo>
                <a:lnTo>
                  <a:pt x="0" y="482676"/>
                </a:lnTo>
                <a:lnTo>
                  <a:pt x="10863580" y="482676"/>
                </a:lnTo>
                <a:lnTo>
                  <a:pt x="1086358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82895" y="0"/>
            <a:ext cx="1449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Cont…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10413" y="703325"/>
            <a:ext cx="11532235" cy="52406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68300" marR="1635125" indent="-368300">
              <a:lnSpc>
                <a:spcPct val="100499"/>
              </a:lnSpc>
              <a:spcBef>
                <a:spcPts val="80"/>
              </a:spcBef>
              <a:buSzPct val="116666"/>
              <a:buAutoNum type="arabicPeriod" startAt="4"/>
              <a:tabLst>
                <a:tab pos="368300" algn="l"/>
              </a:tabLst>
            </a:pPr>
            <a:r>
              <a:rPr sz="2400" b="1" dirty="0">
                <a:latin typeface="Times New Roman"/>
                <a:cs typeface="Times New Roman"/>
              </a:rPr>
              <a:t>Machine </a:t>
            </a:r>
            <a:r>
              <a:rPr sz="2400" b="1" spc="-20" dirty="0">
                <a:latin typeface="Times New Roman"/>
                <a:cs typeface="Times New Roman"/>
              </a:rPr>
              <a:t>Translation </a:t>
            </a:r>
            <a:r>
              <a:rPr sz="2400" dirty="0">
                <a:latin typeface="Times New Roman"/>
                <a:cs typeface="Times New Roman"/>
              </a:rPr>
              <a:t>is an </a:t>
            </a:r>
            <a:r>
              <a:rPr sz="2400" spc="-5" dirty="0">
                <a:latin typeface="Times New Roman"/>
                <a:cs typeface="Times New Roman"/>
              </a:rPr>
              <a:t>automatic </a:t>
            </a:r>
            <a:r>
              <a:rPr sz="2400" dirty="0">
                <a:latin typeface="Times New Roman"/>
                <a:cs typeface="Times New Roman"/>
              </a:rPr>
              <a:t>translation of text from one language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to  </a:t>
            </a:r>
            <a:r>
              <a:rPr sz="2400" spc="-15" dirty="0">
                <a:latin typeface="Times New Roman"/>
                <a:cs typeface="Times New Roman"/>
              </a:rPr>
              <a:t>another.</a:t>
            </a:r>
            <a:endParaRPr sz="2400">
              <a:latin typeface="Times New Roman"/>
              <a:cs typeface="Times New Roman"/>
            </a:endParaRPr>
          </a:p>
          <a:p>
            <a:pPr marL="317500" marR="1772285" indent="-317500">
              <a:lnSpc>
                <a:spcPct val="100000"/>
              </a:lnSpc>
              <a:spcBef>
                <a:spcPts val="1200"/>
              </a:spcBef>
              <a:buAutoNum type="arabicPeriod" startAt="4"/>
              <a:tabLst>
                <a:tab pos="3175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Question-Answering </a:t>
            </a:r>
            <a:r>
              <a:rPr sz="2400" dirty="0">
                <a:latin typeface="Times New Roman"/>
                <a:cs typeface="Times New Roman"/>
              </a:rPr>
              <a:t>provides the </a:t>
            </a:r>
            <a:r>
              <a:rPr sz="2400" spc="-5" dirty="0">
                <a:latin typeface="Times New Roman"/>
                <a:cs typeface="Times New Roman"/>
              </a:rPr>
              <a:t>user </a:t>
            </a:r>
            <a:r>
              <a:rPr sz="2400" dirty="0">
                <a:latin typeface="Times New Roman"/>
                <a:cs typeface="Times New Roman"/>
              </a:rPr>
              <a:t>with either </a:t>
            </a:r>
            <a:r>
              <a:rPr sz="2400" spc="-5" dirty="0">
                <a:latin typeface="Times New Roman"/>
                <a:cs typeface="Times New Roman"/>
              </a:rPr>
              <a:t>just </a:t>
            </a:r>
            <a:r>
              <a:rPr sz="2400" dirty="0">
                <a:latin typeface="Times New Roman"/>
                <a:cs typeface="Times New Roman"/>
              </a:rPr>
              <a:t>the text of the </a:t>
            </a:r>
            <a:r>
              <a:rPr sz="2400" spc="-5" dirty="0">
                <a:latin typeface="Times New Roman"/>
                <a:cs typeface="Times New Roman"/>
              </a:rPr>
              <a:t>answer  </a:t>
            </a:r>
            <a:r>
              <a:rPr sz="2400" dirty="0">
                <a:latin typeface="Times New Roman"/>
                <a:cs typeface="Times New Roman"/>
              </a:rPr>
              <a:t>itself or </a:t>
            </a:r>
            <a:r>
              <a:rPr sz="2400" spc="-5" dirty="0">
                <a:latin typeface="Times New Roman"/>
                <a:cs typeface="Times New Roman"/>
              </a:rPr>
              <a:t>answer-providing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passages.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200"/>
              </a:spcBef>
              <a:buAutoNum type="arabicPeriod" startAt="4"/>
              <a:tabLst>
                <a:tab pos="317500" algn="l"/>
              </a:tabLst>
            </a:pPr>
            <a:r>
              <a:rPr sz="2400" b="1" dirty="0">
                <a:latin typeface="Times New Roman"/>
                <a:cs typeface="Times New Roman"/>
              </a:rPr>
              <a:t>Dialogue Systems </a:t>
            </a:r>
            <a:r>
              <a:rPr sz="2400" dirty="0">
                <a:latin typeface="Times New Roman"/>
                <a:cs typeface="Times New Roman"/>
              </a:rPr>
              <a:t>are agents that converse with </a:t>
            </a:r>
            <a:r>
              <a:rPr sz="2400" spc="-5" dirty="0">
                <a:latin typeface="Times New Roman"/>
                <a:cs typeface="Times New Roman"/>
              </a:rPr>
              <a:t>human </a:t>
            </a:r>
            <a:r>
              <a:rPr sz="2400" dirty="0">
                <a:latin typeface="Times New Roman"/>
                <a:cs typeface="Times New Roman"/>
              </a:rPr>
              <a:t>beings in a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coherent</a:t>
            </a:r>
            <a:endParaRPr sz="2400">
              <a:latin typeface="Times New Roman"/>
              <a:cs typeface="Times New Roman"/>
            </a:endParaRPr>
          </a:p>
          <a:p>
            <a:pPr marL="927100" marR="3136265" indent="9144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structure using several </a:t>
            </a:r>
            <a:r>
              <a:rPr sz="2400" spc="-5" dirty="0">
                <a:latin typeface="Times New Roman"/>
                <a:cs typeface="Times New Roman"/>
              </a:rPr>
              <a:t>modes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communication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such 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text, speech, gesture,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etc.</a:t>
            </a:r>
            <a:endParaRPr sz="2400">
              <a:latin typeface="Times New Roman"/>
              <a:cs typeface="Times New Roman"/>
            </a:endParaRPr>
          </a:p>
          <a:p>
            <a:pPr marL="311785" marR="2941320" indent="-311785">
              <a:lnSpc>
                <a:spcPct val="100000"/>
              </a:lnSpc>
              <a:spcBef>
                <a:spcPts val="1200"/>
              </a:spcBef>
              <a:buAutoNum type="arabicPeriod" startAt="7"/>
              <a:tabLst>
                <a:tab pos="311785" algn="l"/>
              </a:tabLst>
            </a:pPr>
            <a:r>
              <a:rPr sz="2400" b="1" spc="-60" dirty="0">
                <a:latin typeface="Times New Roman"/>
                <a:cs typeface="Times New Roman"/>
              </a:rPr>
              <a:t>Text </a:t>
            </a:r>
            <a:r>
              <a:rPr sz="2400" b="1" spc="-5" dirty="0">
                <a:latin typeface="Times New Roman"/>
                <a:cs typeface="Times New Roman"/>
              </a:rPr>
              <a:t>Summarization: </a:t>
            </a:r>
            <a:r>
              <a:rPr sz="2400" dirty="0">
                <a:latin typeface="Times New Roman"/>
                <a:cs typeface="Times New Roman"/>
              </a:rPr>
              <a:t>reduces a </a:t>
            </a:r>
            <a:r>
              <a:rPr sz="2400" spc="-10" dirty="0">
                <a:latin typeface="Times New Roman"/>
                <a:cs typeface="Times New Roman"/>
              </a:rPr>
              <a:t>larger </a:t>
            </a:r>
            <a:r>
              <a:rPr sz="2400" dirty="0">
                <a:latin typeface="Times New Roman"/>
                <a:cs typeface="Times New Roman"/>
              </a:rPr>
              <a:t>text into a </a:t>
            </a:r>
            <a:r>
              <a:rPr sz="2400" spc="-15" dirty="0">
                <a:latin typeface="Times New Roman"/>
                <a:cs typeface="Times New Roman"/>
              </a:rPr>
              <a:t>shorter, </a:t>
            </a:r>
            <a:r>
              <a:rPr sz="2400" dirty="0">
                <a:latin typeface="Times New Roman"/>
                <a:cs typeface="Times New Roman"/>
              </a:rPr>
              <a:t>yet richly  constituted </a:t>
            </a:r>
            <a:r>
              <a:rPr sz="2400" spc="-5" dirty="0">
                <a:latin typeface="Times New Roman"/>
                <a:cs typeface="Times New Roman"/>
              </a:rPr>
              <a:t>representation </a:t>
            </a:r>
            <a:r>
              <a:rPr sz="2400" dirty="0">
                <a:latin typeface="Times New Roman"/>
                <a:cs typeface="Times New Roman"/>
              </a:rPr>
              <a:t>of the original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document.</a:t>
            </a:r>
            <a:endParaRPr sz="2400">
              <a:latin typeface="Times New Roman"/>
              <a:cs typeface="Times New Roman"/>
            </a:endParaRPr>
          </a:p>
          <a:p>
            <a:pPr marL="317500" marR="2291715" indent="-317500">
              <a:lnSpc>
                <a:spcPct val="100000"/>
              </a:lnSpc>
              <a:spcBef>
                <a:spcPts val="1205"/>
              </a:spcBef>
              <a:buAutoNum type="arabicPeriod" startAt="7"/>
              <a:tabLst>
                <a:tab pos="3175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Speech </a:t>
            </a:r>
            <a:r>
              <a:rPr sz="2400" b="1" dirty="0">
                <a:latin typeface="Times New Roman"/>
                <a:cs typeface="Times New Roman"/>
              </a:rPr>
              <a:t>Recognition </a:t>
            </a:r>
            <a:r>
              <a:rPr sz="2400" dirty="0">
                <a:latin typeface="Times New Roman"/>
                <a:cs typeface="Times New Roman"/>
              </a:rPr>
              <a:t>is the </a:t>
            </a:r>
            <a:r>
              <a:rPr sz="2400" spc="-5" dirty="0">
                <a:latin typeface="Times New Roman"/>
                <a:cs typeface="Times New Roman"/>
              </a:rPr>
              <a:t>process </a:t>
            </a:r>
            <a:r>
              <a:rPr sz="2400" dirty="0">
                <a:latin typeface="Times New Roman"/>
                <a:cs typeface="Times New Roman"/>
              </a:rPr>
              <a:t>of converting spoken </a:t>
            </a:r>
            <a:r>
              <a:rPr sz="2400" spc="-5" dirty="0">
                <a:latin typeface="Times New Roman"/>
                <a:cs typeface="Times New Roman"/>
              </a:rPr>
              <a:t>words </a:t>
            </a:r>
            <a:r>
              <a:rPr sz="2400" dirty="0">
                <a:latin typeface="Times New Roman"/>
                <a:cs typeface="Times New Roman"/>
              </a:rPr>
              <a:t>(acoustic  signals) into equivalent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text.</a:t>
            </a:r>
            <a:endParaRPr sz="24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spcBef>
                <a:spcPts val="1200"/>
              </a:spcBef>
              <a:buSzPct val="95833"/>
              <a:buAutoNum type="arabicPeriod" startAt="7"/>
              <a:tabLst>
                <a:tab pos="24257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Speech</a:t>
            </a:r>
            <a:r>
              <a:rPr sz="2400" b="1" spc="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Synthesis,</a:t>
            </a:r>
            <a:r>
              <a:rPr sz="2400" b="1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also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known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Text-to-Speech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system,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performs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reverse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process,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i.e.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413" y="5966866"/>
            <a:ext cx="10194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8195" algn="l"/>
                <a:tab pos="3959860" algn="l"/>
                <a:tab pos="5577205" algn="l"/>
                <a:tab pos="7195820" algn="l"/>
                <a:tab pos="8578215" algn="l"/>
                <a:tab pos="9504680" algn="l"/>
              </a:tabLst>
            </a:pPr>
            <a:r>
              <a:rPr sz="2400" dirty="0">
                <a:latin typeface="Times New Roman"/>
                <a:cs typeface="Times New Roman"/>
              </a:rPr>
              <a:t>arti</a:t>
            </a:r>
            <a:r>
              <a:rPr sz="2400" spc="-15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ici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lly	prod</a:t>
            </a:r>
            <a:r>
              <a:rPr sz="2400" spc="-10" dirty="0">
                <a:latin typeface="Times New Roman"/>
                <a:cs typeface="Times New Roman"/>
              </a:rPr>
              <a:t>u</a:t>
            </a:r>
            <a:r>
              <a:rPr sz="2400" spc="-5" dirty="0">
                <a:latin typeface="Times New Roman"/>
                <a:cs typeface="Times New Roman"/>
              </a:rPr>
              <a:t>ces</a:t>
            </a:r>
            <a:r>
              <a:rPr sz="2400" dirty="0">
                <a:latin typeface="Times New Roman"/>
                <a:cs typeface="Times New Roman"/>
              </a:rPr>
              <a:t>	h</a:t>
            </a:r>
            <a:r>
              <a:rPr sz="2400" spc="-15" dirty="0">
                <a:latin typeface="Times New Roman"/>
                <a:cs typeface="Times New Roman"/>
              </a:rPr>
              <a:t>u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an	speech	fr</a:t>
            </a:r>
            <a:r>
              <a:rPr sz="2400" spc="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m	a	gi</a:t>
            </a:r>
            <a:r>
              <a:rPr sz="2400" spc="-10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69522" y="5916574"/>
            <a:ext cx="5715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Times New Roman"/>
                <a:cs typeface="Times New Roman"/>
              </a:rPr>
              <a:t>text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146" y="109232"/>
            <a:ext cx="11191240" cy="446405"/>
          </a:xfrm>
          <a:custGeom>
            <a:avLst/>
            <a:gdLst/>
            <a:ahLst/>
            <a:cxnLst/>
            <a:rect l="l" t="t" r="r" b="b"/>
            <a:pathLst>
              <a:path w="11191240" h="446405">
                <a:moveTo>
                  <a:pt x="11191113" y="0"/>
                </a:moveTo>
                <a:lnTo>
                  <a:pt x="0" y="0"/>
                </a:lnTo>
                <a:lnTo>
                  <a:pt x="0" y="446011"/>
                </a:lnTo>
                <a:lnTo>
                  <a:pt x="11191113" y="446011"/>
                </a:lnTo>
                <a:lnTo>
                  <a:pt x="11191113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32501" y="2540"/>
            <a:ext cx="1449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</a:t>
            </a:r>
            <a:r>
              <a:rPr spc="5" dirty="0"/>
              <a:t>t</a:t>
            </a:r>
            <a:r>
              <a:rPr dirty="0"/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8513" y="736473"/>
            <a:ext cx="11102340" cy="188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indent="-534035">
              <a:lnSpc>
                <a:spcPct val="100000"/>
              </a:lnSpc>
              <a:spcBef>
                <a:spcPts val="95"/>
              </a:spcBef>
              <a:buAutoNum type="arabicPeriod" startAt="10"/>
              <a:tabLst>
                <a:tab pos="5467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Optical Character Recognition (OCR) </a:t>
            </a:r>
            <a:r>
              <a:rPr sz="2800" spc="-5" dirty="0">
                <a:latin typeface="Times New Roman"/>
                <a:cs typeface="Times New Roman"/>
              </a:rPr>
              <a:t>is a computerized system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</a:t>
            </a:r>
            <a:endParaRPr sz="2800">
              <a:latin typeface="Times New Roman"/>
              <a:cs typeface="Times New Roman"/>
            </a:endParaRPr>
          </a:p>
          <a:p>
            <a:pPr marL="36703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converts </a:t>
            </a:r>
            <a:r>
              <a:rPr sz="2800" dirty="0">
                <a:latin typeface="Times New Roman"/>
                <a:cs typeface="Times New Roman"/>
              </a:rPr>
              <a:t>non-editable </a:t>
            </a:r>
            <a:r>
              <a:rPr sz="2800" spc="-5" dirty="0">
                <a:latin typeface="Times New Roman"/>
                <a:cs typeface="Times New Roman"/>
              </a:rPr>
              <a:t>text to machine-encoded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text.</a:t>
            </a:r>
            <a:endParaRPr sz="2800">
              <a:latin typeface="Times New Roman"/>
              <a:cs typeface="Times New Roman"/>
            </a:endParaRPr>
          </a:p>
          <a:p>
            <a:pPr marL="1155700" marR="5080" lvl="1" indent="-229235">
              <a:lnSpc>
                <a:spcPct val="100000"/>
              </a:lnSpc>
              <a:spcBef>
                <a:spcPts val="1200"/>
              </a:spcBef>
              <a:buSzPct val="96428"/>
              <a:buFont typeface="Wingdings"/>
              <a:buChar char=""/>
              <a:tabLst>
                <a:tab pos="1210310" algn="l"/>
              </a:tabLst>
            </a:pPr>
            <a:r>
              <a:rPr sz="2800" spc="-5" dirty="0">
                <a:latin typeface="Times New Roman"/>
                <a:cs typeface="Times New Roman"/>
              </a:rPr>
              <a:t>If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text to be converted is handwritten,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system is also known </a:t>
            </a:r>
            <a:r>
              <a:rPr sz="2800" spc="-10" dirty="0">
                <a:latin typeface="Times New Roman"/>
                <a:cs typeface="Times New Roman"/>
              </a:rPr>
              <a:t>as  </a:t>
            </a:r>
            <a:r>
              <a:rPr sz="2800" spc="-5" dirty="0">
                <a:latin typeface="Times New Roman"/>
                <a:cs typeface="Times New Roman"/>
              </a:rPr>
              <a:t>Intelligent Character Recognition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(ICR).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1400" y="2660078"/>
            <a:ext cx="7903972" cy="3856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2386</Words>
  <Application>Microsoft Office PowerPoint</Application>
  <PresentationFormat>Custom</PresentationFormat>
  <Paragraphs>286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Selected Topics in Computer Science  Chapter one  Natural Language Processing (NLP) </vt:lpstr>
      <vt:lpstr>NLP(natural language processing)</vt:lpstr>
      <vt:lpstr>Cont…</vt:lpstr>
      <vt:lpstr>Cont…</vt:lpstr>
      <vt:lpstr>Cont…</vt:lpstr>
      <vt:lpstr>Cont…</vt:lpstr>
      <vt:lpstr>Cont…</vt:lpstr>
      <vt:lpstr>Importance of NLP</vt:lpstr>
      <vt:lpstr>Difficulty of NLP</vt:lpstr>
      <vt:lpstr>Levels of Linguistic Analysis</vt:lpstr>
      <vt:lpstr>Cont…</vt:lpstr>
      <vt:lpstr>Cont…</vt:lpstr>
      <vt:lpstr>Cont…</vt:lpstr>
      <vt:lpstr>Cont…</vt:lpstr>
      <vt:lpstr>Cont…</vt:lpstr>
      <vt:lpstr>Cont…</vt:lpstr>
      <vt:lpstr>Cont…</vt:lpstr>
      <vt:lpstr>Cont…</vt:lpstr>
      <vt:lpstr>Cont…</vt:lpstr>
      <vt:lpstr>Cont…</vt:lpstr>
      <vt:lpstr>Cont…</vt:lpstr>
      <vt:lpstr>.. Cont’d</vt:lpstr>
      <vt:lpstr>Cont…</vt:lpstr>
      <vt:lpstr>Cont…</vt:lpstr>
      <vt:lpstr>Cont…</vt:lpstr>
      <vt:lpstr>Cont…</vt:lpstr>
      <vt:lpstr>Cont…</vt:lpstr>
      <vt:lpstr>Cont…</vt:lpstr>
      <vt:lpstr>Approaches to NLP</vt:lpstr>
      <vt:lpstr>Cont…</vt:lpstr>
      <vt:lpstr>Cont…</vt:lpstr>
      <vt:lpstr>Application of NLP</vt:lpstr>
      <vt:lpstr>Cont…</vt:lpstr>
      <vt:lpstr>Cont…</vt:lpstr>
      <vt:lpstr>Cont…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6</cp:revision>
  <dcterms:created xsi:type="dcterms:W3CDTF">2023-03-23T14:07:01Z</dcterms:created>
  <dcterms:modified xsi:type="dcterms:W3CDTF">2023-04-07T05:35:12Z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2020-05-30T00:00:00Z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2023-03-23T00:00:00Z</vt:filetime>
  </property>
</Properties>
</file>