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5" r:id="rId3"/>
    <p:sldId id="290" r:id="rId4"/>
    <p:sldId id="291" r:id="rId5"/>
    <p:sldId id="292" r:id="rId6"/>
    <p:sldId id="293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289" r:id="rId15"/>
    <p:sldId id="302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4C22888-474B-4731-A698-BC29E0614257}">
          <p14:sldIdLst>
            <p14:sldId id="277"/>
            <p14:sldId id="275"/>
            <p14:sldId id="290"/>
            <p14:sldId id="291"/>
            <p14:sldId id="292"/>
            <p14:sldId id="293"/>
            <p14:sldId id="295"/>
            <p14:sldId id="296"/>
            <p14:sldId id="297"/>
            <p14:sldId id="298"/>
            <p14:sldId id="299"/>
            <p14:sldId id="300"/>
            <p14:sldId id="301"/>
            <p14:sldId id="289"/>
            <p14:sldId id="302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  <p14:section name="Untitled Section" id="{6E52BACF-B2FE-4718-9AEB-6739DFFCABA5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mail - [2010]" initials="i-[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57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02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68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49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0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65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99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3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1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272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2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71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CAD36-238F-48E1-ACFB-BCA640837D78}" type="datetimeFigureOut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8AD47-437C-4A90-9CE4-88ABD9F4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8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latin typeface="Times" pitchFamily="18" charset="0"/>
                <a:cs typeface="Times" pitchFamily="18" charset="0"/>
              </a:rPr>
              <a:t>Selected Topics in Computer Science</a:t>
            </a:r>
            <a:br>
              <a:rPr lang="en-US" sz="4000" b="1" dirty="0" smtClean="0">
                <a:latin typeface="Times" pitchFamily="18" charset="0"/>
                <a:cs typeface="Times" pitchFamily="18" charset="0"/>
              </a:rPr>
            </a:br>
            <a:r>
              <a:rPr lang="en-US" sz="4000" b="1" dirty="0" smtClean="0">
                <a:latin typeface="Times" pitchFamily="18" charset="0"/>
                <a:cs typeface="Times" pitchFamily="18" charset="0"/>
              </a:rPr>
              <a:t/>
            </a:r>
            <a:br>
              <a:rPr lang="en-US" sz="4000" b="1" dirty="0" smtClean="0">
                <a:latin typeface="Times" pitchFamily="18" charset="0"/>
                <a:cs typeface="Times" pitchFamily="18" charset="0"/>
              </a:rPr>
            </a:br>
            <a:r>
              <a:rPr lang="en-US" sz="4000" b="1" dirty="0">
                <a:latin typeface="Times" pitchFamily="18" charset="0"/>
                <a:cs typeface="Times" pitchFamily="18" charset="0"/>
              </a:rPr>
              <a:t/>
            </a:r>
            <a:br>
              <a:rPr lang="en-US" sz="4000" b="1" dirty="0">
                <a:latin typeface="Times" pitchFamily="18" charset="0"/>
                <a:cs typeface="Times" pitchFamily="18" charset="0"/>
              </a:rPr>
            </a:b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GIS (Geographic Information System)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48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GIS (Geographic Information System)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54965" marR="50800" indent="-342900" algn="just">
              <a:lnSpc>
                <a:spcPct val="150000"/>
              </a:lnSpc>
              <a:spcBef>
                <a:spcPts val="95"/>
              </a:spcBef>
              <a:buClr>
                <a:srgbClr val="2CA1BE"/>
              </a:buClr>
              <a:buSzPct val="67857"/>
              <a:buFont typeface="Wingdings" pitchFamily="2" charset="2"/>
              <a:buChar char="§"/>
              <a:tabLst>
                <a:tab pos="268605" algn="l"/>
                <a:tab pos="269240" algn="l"/>
              </a:tabLst>
            </a:pP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Geographical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Information system (GIS)</a:t>
            </a:r>
            <a:r>
              <a:rPr lang="en-US" sz="2400" spc="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are</a:t>
            </a:r>
            <a:r>
              <a:rPr lang="en-US" sz="2400"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computer </a:t>
            </a:r>
            <a:r>
              <a:rPr lang="en-US" sz="2400" spc="-6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based system that enable users to collect, 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store, </a:t>
            </a:r>
            <a:r>
              <a:rPr lang="en-US" sz="2400"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process</a:t>
            </a:r>
            <a:r>
              <a:rPr lang="en-US" sz="24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lang="en-US" sz="2400"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analyses</a:t>
            </a:r>
            <a:r>
              <a:rPr lang="en-US" sz="24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present spatial</a:t>
            </a:r>
            <a:r>
              <a:rPr lang="en-US" sz="24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data.</a:t>
            </a:r>
            <a:endParaRPr lang="en-US" sz="24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54965" marR="50800" indent="-342900" algn="just">
              <a:lnSpc>
                <a:spcPct val="150000"/>
              </a:lnSpc>
              <a:spcBef>
                <a:spcPts val="95"/>
              </a:spcBef>
              <a:buClr>
                <a:srgbClr val="2CA1BE"/>
              </a:buClr>
              <a:buSzPct val="67857"/>
              <a:buFont typeface="Wingdings" pitchFamily="2" charset="2"/>
              <a:buChar char="§"/>
              <a:tabLst>
                <a:tab pos="268605" algn="l"/>
                <a:tab pos="269240" algn="l"/>
              </a:tabLst>
            </a:pP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It 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provides</a:t>
            </a:r>
            <a:r>
              <a:rPr lang="en-US" sz="24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an electronic</a:t>
            </a:r>
            <a:r>
              <a:rPr lang="en-US" sz="24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representation</a:t>
            </a:r>
            <a:r>
              <a:rPr lang="en-US" sz="24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information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called spatial data, about 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the </a:t>
            </a:r>
            <a:r>
              <a:rPr lang="en-US" sz="2400" spc="-25" dirty="0">
                <a:solidFill>
                  <a:schemeClr val="tx1"/>
                </a:solidFill>
                <a:latin typeface="Times New Roman"/>
                <a:cs typeface="Times New Roman"/>
              </a:rPr>
              <a:t>earth’s </a:t>
            </a:r>
            <a:r>
              <a:rPr lang="en-US" sz="2400" spc="-6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natural</a:t>
            </a:r>
            <a:r>
              <a:rPr lang="en-US" sz="24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and man-made</a:t>
            </a:r>
            <a:r>
              <a:rPr lang="en-US" sz="2400" spc="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features.</a:t>
            </a:r>
            <a:endParaRPr lang="en-US" sz="24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54965" marR="50800" indent="-342900" algn="just">
              <a:lnSpc>
                <a:spcPct val="150000"/>
              </a:lnSpc>
              <a:spcBef>
                <a:spcPts val="95"/>
              </a:spcBef>
              <a:buClr>
                <a:srgbClr val="2CA1BE"/>
              </a:buClr>
              <a:buSzPct val="67857"/>
              <a:buFont typeface="Wingdings" pitchFamily="2" charset="2"/>
              <a:buChar char="§"/>
              <a:tabLst>
                <a:tab pos="268605" algn="l"/>
                <a:tab pos="269240" algn="l"/>
              </a:tabLst>
            </a:pP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lang="en-US" sz="2400" spc="-80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GIS</a:t>
            </a:r>
            <a:r>
              <a:rPr lang="en-US" sz="2400" spc="9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system</a:t>
            </a:r>
            <a:r>
              <a:rPr lang="en-US" sz="2400" spc="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stores</a:t>
            </a:r>
            <a:r>
              <a:rPr lang="en-US" sz="2400" spc="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each</a:t>
            </a:r>
            <a:r>
              <a:rPr lang="en-US" sz="2400" spc="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category</a:t>
            </a:r>
            <a:r>
              <a:rPr lang="en-US" sz="2400" spc="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lang="en-US" sz="2400" spc="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information</a:t>
            </a:r>
            <a:r>
              <a:rPr lang="en-US" sz="2400" spc="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in 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lang="en-US" sz="24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separate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layer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for</a:t>
            </a:r>
            <a:r>
              <a:rPr lang="en-US" sz="2400" spc="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10" dirty="0">
                <a:solidFill>
                  <a:schemeClr val="tx1"/>
                </a:solidFill>
                <a:latin typeface="Times New Roman"/>
                <a:cs typeface="Times New Roman"/>
              </a:rPr>
              <a:t>ease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maintenance,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visualization </a:t>
            </a:r>
            <a:r>
              <a:rPr lang="en-US" sz="2400" spc="-6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lang="en-US" sz="24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analysis.</a:t>
            </a:r>
            <a:endParaRPr lang="en-US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88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Cont.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geographic information system (GIS) is a computer system for capturing, storing, checking, and displaying data related to positions on Earth’s surface.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 show many different kinds of data on one map, such as streets, buildings, and vegetation.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enables people to more easily see, analyze, and understand patterns and relationships.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26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Cont.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geographic information system (GIS) is a computer system for capturing, storing, checking, and displaying data related to positions on Earth’s surface.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 show many different kinds of data on one map, such as streets, buildings, and vegetation.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enables people to more easily see, analyze, and understand patterns and relationships.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26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Cont.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GI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6604000" cy="3681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436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Cont.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GIS can use any information that includes location.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location can be expressed in many different ways, such as latitude and longitude,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address…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GIS must make the information from all the various maps and sources align, so they fit together on the same scale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 scale is the relationship between the distance on a map and the actual distance on Earth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92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GIS Tasks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Scientists use GIS to compare population statistics to resources such as drinking water. 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Biologists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use GIS to track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animal migration patterns.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City, state, or federal officials use GIS to help plan their response in the case of a natural disaster such as an earthquake or 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hurricane.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GIS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maps can show these officials what neighborhoods are most in danger, where to locate emergency shelters, and what routes people should take to reach safety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ngineers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may use GIS to develop road networks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transportation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infrastructure.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Generally There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 no limit to the kind of information that can be analyzed using GIS technology.</a:t>
            </a:r>
          </a:p>
          <a:p>
            <a:pPr marL="342900" indent="-342900" algn="just">
              <a:buFont typeface="Wingdings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Wingdings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29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Types of GIS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Multimedia/hypermedia GIS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allow the user to access a wide range of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georeferenced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multimedia data (e.g., simulations, 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digital</a:t>
            </a:r>
            <a:r>
              <a:rPr lang="en-US" sz="24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and analogue</a:t>
            </a:r>
            <a:r>
              <a:rPr lang="en-US" sz="24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video</a:t>
            </a:r>
            <a:r>
              <a:rPr lang="en-US" sz="24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and </a:t>
            </a: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animation).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Multimedia provides communication 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using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texts, 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graphics,</a:t>
            </a:r>
            <a:r>
              <a:rPr lang="en-US" sz="24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animation</a:t>
            </a:r>
            <a:r>
              <a:rPr lang="en-US" sz="2400"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1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lang="en-US" sz="2400" spc="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video.</a:t>
            </a:r>
            <a:r>
              <a:rPr lang="en-US" sz="24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endParaRPr lang="en-US" sz="2400" spc="-2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Multimedia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GIS 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systems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lang="en-US" sz="24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lang="en-US" sz="2400"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way</a:t>
            </a:r>
            <a:r>
              <a:rPr lang="en-US" sz="2400" spc="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overcome</a:t>
            </a:r>
            <a:r>
              <a:rPr lang="en-US" sz="2400"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the </a:t>
            </a: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limitations 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displayed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by</a:t>
            </a:r>
            <a:r>
              <a:rPr lang="en-US" sz="2400" spc="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lang="en-US" sz="2400" spc="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technologies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when they</a:t>
            </a:r>
            <a:r>
              <a:rPr lang="en-US" sz="2400" spc="-40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are</a:t>
            </a:r>
            <a:r>
              <a:rPr lang="en-US" sz="24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chemeClr val="tx1"/>
                </a:solidFill>
                <a:latin typeface="Times New Roman"/>
                <a:cs typeface="Times New Roman"/>
              </a:rPr>
              <a:t>used </a:t>
            </a:r>
            <a:r>
              <a:rPr lang="en-US" sz="2400" spc="-6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spc="-20" dirty="0" smtClean="0">
                <a:solidFill>
                  <a:schemeClr val="tx1"/>
                </a:solidFill>
                <a:latin typeface="Times New Roman"/>
                <a:cs typeface="Times New Roman"/>
              </a:rPr>
              <a:t>separately.</a:t>
            </a:r>
            <a:endParaRPr lang="en-US" sz="24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l"/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3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Types of GIS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Web GIS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Widespread access to the Internet, the ubiquity of browsers and the explosion of commodified geographic information has made it possible to develop new forms of multimedia geo-representations on the Web.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 example, provides a good range of Internet mapping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solutions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based on their RouteMAP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IMS(Internet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Mapping Server) architectures.</a:t>
            </a:r>
          </a:p>
          <a:p>
            <a:pPr algn="just"/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31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Types of GIS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2065" algn="just">
              <a:lnSpc>
                <a:spcPct val="100000"/>
              </a:lnSpc>
              <a:spcBef>
                <a:spcPts val="400"/>
              </a:spcBef>
              <a:buClr>
                <a:srgbClr val="2CA1BE"/>
              </a:buClr>
              <a:buSzPct val="67857"/>
              <a:tabLst>
                <a:tab pos="527685" algn="l"/>
                <a:tab pos="528320" algn="l"/>
              </a:tabLst>
            </a:pPr>
            <a:r>
              <a:rPr lang="en-US" sz="2400" b="1" u="sng" spc="-30" dirty="0">
                <a:solidFill>
                  <a:schemeClr val="tx1"/>
                </a:solidFill>
                <a:latin typeface="Times New Roman"/>
                <a:cs typeface="Times New Roman"/>
              </a:rPr>
              <a:t>Virtual</a:t>
            </a:r>
            <a:r>
              <a:rPr lang="en-US" sz="2400" b="1" u="sng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b="1" u="sng" spc="-5" dirty="0">
                <a:solidFill>
                  <a:schemeClr val="tx1"/>
                </a:solidFill>
                <a:latin typeface="Times New Roman"/>
                <a:cs typeface="Times New Roman"/>
              </a:rPr>
              <a:t>Reality</a:t>
            </a:r>
            <a:r>
              <a:rPr lang="en-US" sz="2400" b="1" u="sng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400" b="1" u="sng" spc="-5" dirty="0" smtClean="0">
                <a:solidFill>
                  <a:schemeClr val="tx1"/>
                </a:solidFill>
                <a:latin typeface="Times New Roman"/>
                <a:cs typeface="Times New Roman"/>
              </a:rPr>
              <a:t>GIS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Virtual Reality GIS have been developed to allow the creation, manipulation and exploration of geo-referenced virtual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environments. </a:t>
            </a:r>
          </a:p>
          <a:p>
            <a:pPr algn="just"/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4D </a:t>
            </a: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GIS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aspects have made 4D GIS increasingly needed as a real-time platform that also offers not just current monitoring of events but can take input or data gathered and predict what could happen as a type of forecasting tool.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 an example, GPS data may indicate a current path for a vehicle, but knowing where that vehicle is likely to go would require knowledge perhaps about past behavior or other attributes that enable prediction to be possible</a:t>
            </a:r>
            <a:r>
              <a:rPr lang="en-US" sz="2400" dirty="0"/>
              <a:t>. 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32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GIS Subsystems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GIS has four main functional subsystems. These are: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data input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subsystem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storage and retrieval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subsystem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manipulation and analysis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subsystem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output and display subsystem.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GIS Subsystems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A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input subsystem allows the user to capture, collect, and transform spatial and thematic data into digital form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data inputs are usually derived from a combination of hard copy maps, aerial photographs, remotely sensed images, reports, survey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documents. .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Storage and 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Retrieval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The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storage and retrieval subsystem organizes the data, spatial and attribute, in a form which permits it to be quickly retrieved by the user for analysis, and permits rapid and accurate updates to be made to the database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component usually involves use of a database management system (DBMS) for maintaining attribute data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87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GIS Subsystems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Manipulation and 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en-US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manipulation and analysis subsystem allows the user to define and execute spatial and attribute procedures to generate derived information.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subsystem is commonly thought of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 the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heart of a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GIS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output subsystem allows the user to generate graphic displays, normally maps, and tabular reports representing derived information products.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Four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81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Selected Topics in Computer Science </a:t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Chapter 5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Cloud Computing</a:t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1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term Cloud refers to a Network or Internet.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other words, we can say that Cloud is something, which is present at remote location.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Cloud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 provide services over network, i.e., on public networks or on private networks, i.e., WAN,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LAN…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Applications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such as e-mail, web conferencing, customer relationship management (CRM),all run in cloud.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Cloud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Computing provides us a means by which we can access the applications as utilities, over the Internet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allows us to create, configure, and customize applications online.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6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Cloud Computing refers to manipulating, configuring, and accessing the applications online. It offers online data storage, infrastructure and application.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9800"/>
            <a:ext cx="6019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526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are certain services and models working behind the scene making the cloud computing feasible and accessible to end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users.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Following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are the working models for cloud computing: 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Deployment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Models 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Service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Models 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Deployment Models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Deployment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models define the type of access to the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cloud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Cloud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 have any of the four types of access: Public, Private, Hybrid and Community.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32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8077200" cy="437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94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Public Cloud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Public Cloud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allows systems and services to be easily accessible to the general public.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cloud may be less secure because of </a:t>
            </a:r>
            <a:r>
              <a:rPr lang="en-US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its </a:t>
            </a:r>
            <a:r>
              <a:rPr lang="en-US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openness</a:t>
            </a:r>
            <a:r>
              <a:rPr lang="en-US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Private Cloud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Private Cloud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allows systems and services to be accessible within an organization. It offers increased security because of its private nature.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09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Community Cloud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Community Cloud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allows systems and services to be accessible by group of organizations.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Hybrid Cloud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Hybrid Cloud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 mixture of public and private cloud. However, the critical activities are performed using private cloud while the non-critical activities are performed using public cloud.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69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SERVICE MODELS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Service Models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are the reference models on which the Cloud Computing is based.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 be categorized into three basic service models as listed below: </a:t>
            </a:r>
          </a:p>
          <a:p>
            <a:pPr marL="1257300" lvl="2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Infrastructure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 a Service (IaaS) </a:t>
            </a:r>
          </a:p>
          <a:p>
            <a:pPr marL="1257300" lvl="2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Platform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 a Service (PaaS) </a:t>
            </a:r>
          </a:p>
          <a:p>
            <a:pPr marL="1257300" lvl="2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Software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 a Service (SaaS)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84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are many other service models all of which can take the form like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XaaS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i.e.,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Anything as a Service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 be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Network as a Service, Business as a Service, Identity as a Service, Database as a Service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Strategy as a Service. 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Infrastructure as a Service (IaaS)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 the most basic level of service.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the service models make use of the underlying service model, i.e., each inherits the security and management mechanism from the underlying model, as shown in the following diagram: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11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83013"/>
            <a:ext cx="5257800" cy="391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569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Infrastructure As A Service (</a:t>
            </a:r>
            <a:r>
              <a:rPr lang="en-US" sz="24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Iaas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IaaS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provides access to fundamental resources such as physical machines, virtual machines, virtual storage, etc.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Platform As A Service (</a:t>
            </a:r>
            <a:r>
              <a:rPr lang="en-US" sz="24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Paas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PaaS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provides the runtime environment for applications,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development &amp;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deployment tools, etc.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Software As A Service (</a:t>
            </a:r>
            <a:r>
              <a:rPr lang="en-US" sz="24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Saas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SaaS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model allows to use software applications as a service to end users.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79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15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Infrastructure As A Service (</a:t>
            </a:r>
            <a:r>
              <a:rPr lang="en-US" sz="24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Iaas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IaaS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provides access to fundamental resources such as physical machines, virtual machines, virtual storage, etc.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Platform As A Service (</a:t>
            </a:r>
            <a:r>
              <a:rPr lang="en-US" sz="24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Paas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PaaS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provides the runtime environment for applications,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development &amp;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deployment tools, etc.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Software As A Service (</a:t>
            </a:r>
            <a:r>
              <a:rPr lang="en-US" sz="24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Saas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SaaS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model allows to use software applications as a service to end users.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81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Introduction to  Cloud Computing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91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Reading Assignment</a:t>
            </a:r>
          </a:p>
          <a:p>
            <a:pPr algn="just">
              <a:lnSpc>
                <a:spcPct val="150000"/>
              </a:lnSpc>
            </a:pPr>
            <a:endParaRPr lang="en-US" sz="24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Advantage, Disadvantage and challenges in Cloud computin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Chapter Five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21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1291</Words>
  <Application>Microsoft Office PowerPoint</Application>
  <PresentationFormat>On-screen Show (4:3)</PresentationFormat>
  <Paragraphs>144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Selected Topics in Computer Science   GIS (Geographic Information System)</vt:lpstr>
      <vt:lpstr>GIS (Geographic Information System)</vt:lpstr>
      <vt:lpstr>Cont.</vt:lpstr>
      <vt:lpstr>Cont.</vt:lpstr>
      <vt:lpstr>Cont.</vt:lpstr>
      <vt:lpstr>Cont.</vt:lpstr>
      <vt:lpstr> GIS Tasks</vt:lpstr>
      <vt:lpstr> Types of GIS</vt:lpstr>
      <vt:lpstr> Types of GIS</vt:lpstr>
      <vt:lpstr> Types of GIS</vt:lpstr>
      <vt:lpstr> GIS Subsystems</vt:lpstr>
      <vt:lpstr> GIS Subsystems</vt:lpstr>
      <vt:lpstr> GIS Subsystems</vt:lpstr>
      <vt:lpstr>Selected Topics in Computer Science    Chapter 5  Cloud Computing   </vt:lpstr>
      <vt:lpstr>Introduction to  Cloud Computing</vt:lpstr>
      <vt:lpstr>Introduction to  Cloud Computing</vt:lpstr>
      <vt:lpstr>Introduction to  Cloud Computing</vt:lpstr>
      <vt:lpstr>Introduction to  Cloud Computing</vt:lpstr>
      <vt:lpstr>Introduction to  Cloud Computing</vt:lpstr>
      <vt:lpstr>Introduction to  Cloud Computing</vt:lpstr>
      <vt:lpstr>Introduction to  Cloud Computing</vt:lpstr>
      <vt:lpstr>Introduction to  Cloud Computing</vt:lpstr>
      <vt:lpstr>Introduction to  Cloud Computing</vt:lpstr>
      <vt:lpstr>Introduction to  Cloud Computing</vt:lpstr>
      <vt:lpstr>Introduction to  Cloud Computing</vt:lpstr>
      <vt:lpstr>Introduction to  Cloud Computing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Windows User</cp:lastModifiedBy>
  <cp:revision>291</cp:revision>
  <dcterms:created xsi:type="dcterms:W3CDTF">2021-07-08T15:07:03Z</dcterms:created>
  <dcterms:modified xsi:type="dcterms:W3CDTF">2023-05-20T09:20:39Z</dcterms:modified>
</cp:coreProperties>
</file>