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handoutMasterIdLst>
    <p:handoutMasterId r:id="rId29"/>
  </p:handoutMasterIdLst>
  <p:sldIdLst>
    <p:sldId id="256" r:id="rId2"/>
    <p:sldId id="257" r:id="rId3"/>
    <p:sldId id="334" r:id="rId4"/>
    <p:sldId id="336" r:id="rId5"/>
    <p:sldId id="327" r:id="rId6"/>
    <p:sldId id="337" r:id="rId7"/>
    <p:sldId id="356" r:id="rId8"/>
    <p:sldId id="358" r:id="rId9"/>
    <p:sldId id="402" r:id="rId10"/>
    <p:sldId id="359" r:id="rId11"/>
    <p:sldId id="364" r:id="rId12"/>
    <p:sldId id="360" r:id="rId13"/>
    <p:sldId id="381" r:id="rId14"/>
    <p:sldId id="361" r:id="rId15"/>
    <p:sldId id="403" r:id="rId16"/>
    <p:sldId id="405" r:id="rId17"/>
    <p:sldId id="406" r:id="rId18"/>
    <p:sldId id="362" r:id="rId19"/>
    <p:sldId id="338" r:id="rId20"/>
    <p:sldId id="404" r:id="rId21"/>
    <p:sldId id="378" r:id="rId22"/>
    <p:sldId id="342" r:id="rId23"/>
    <p:sldId id="343" r:id="rId24"/>
    <p:sldId id="382" r:id="rId25"/>
    <p:sldId id="384" r:id="rId26"/>
    <p:sldId id="28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8000"/>
    <a:srgbClr val="006600"/>
    <a:srgbClr val="6EAC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1103" autoAdjust="0"/>
  </p:normalViewPr>
  <p:slideViewPr>
    <p:cSldViewPr>
      <p:cViewPr varScale="1">
        <p:scale>
          <a:sx n="68" d="100"/>
          <a:sy n="68" d="100"/>
        </p:scale>
        <p:origin x="144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1</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639E11-A5CD-499C-B23D-42CD1B983D77}" type="datetimeFigureOut">
              <a:rPr lang="en-US" smtClean="0"/>
              <a:pPr/>
              <a:t>3/23/2022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F8E4B6-3AB0-42C7-9E7F-7F9BDBA6BA84}" type="slidenum">
              <a:rPr lang="en-US" smtClean="0"/>
              <a:pPr/>
              <a:t>‹#›</a:t>
            </a:fld>
            <a:endParaRPr lang="en-US"/>
          </a:p>
        </p:txBody>
      </p:sp>
    </p:spTree>
    <p:extLst>
      <p:ext uri="{BB962C8B-B14F-4D97-AF65-F5344CB8AC3E}">
        <p14:creationId xmlns:p14="http://schemas.microsoft.com/office/powerpoint/2010/main" val="10506105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1</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254F14-F9E1-49D5-89D5-23DD579E439F}" type="datetimeFigureOut">
              <a:rPr lang="en-US" smtClean="0"/>
              <a:pPr/>
              <a:t>3/23/2022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E30FF3-4695-41BB-BF88-B83FD6FA0DAD}" type="slidenum">
              <a:rPr lang="en-US" smtClean="0"/>
              <a:pPr/>
              <a:t>‹#›</a:t>
            </a:fld>
            <a:endParaRPr lang="en-US"/>
          </a:p>
        </p:txBody>
      </p:sp>
    </p:spTree>
    <p:extLst>
      <p:ext uri="{BB962C8B-B14F-4D97-AF65-F5344CB8AC3E}">
        <p14:creationId xmlns:p14="http://schemas.microsoft.com/office/powerpoint/2010/main" val="12422936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E30FF3-4695-41BB-BF88-B83FD6FA0DAD}" type="slidenum">
              <a:rPr lang="en-US" smtClean="0"/>
              <a:pPr/>
              <a:t>1</a:t>
            </a:fld>
            <a:endParaRPr lang="en-US"/>
          </a:p>
        </p:txBody>
      </p:sp>
    </p:spTree>
    <p:extLst>
      <p:ext uri="{BB962C8B-B14F-4D97-AF65-F5344CB8AC3E}">
        <p14:creationId xmlns:p14="http://schemas.microsoft.com/office/powerpoint/2010/main" val="2439744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7C5B2D4-35D2-4AB9-8E80-B22C98DAF29E}" type="datetime1">
              <a:rPr lang="en-US" smtClean="0"/>
              <a:pPr/>
              <a:t>3/23/2022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en-US" smtClean="0"/>
              <a:t>3/2/2018</a:t>
            </a:r>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31DD491-D1AD-431C-9D10-345859CB23D9}"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userDrawn="1"/>
        </p:nvSpPr>
        <p:spPr>
          <a:xfrm>
            <a:off x="0" y="0"/>
            <a:ext cx="9144000" cy="6858000"/>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userDrawn="1"/>
        </p:nvSpPr>
        <p:spPr>
          <a:xfrm>
            <a:off x="0" y="990600"/>
            <a:ext cx="9144000" cy="3048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p:nvPr userDrawn="1"/>
        </p:nvCxnSpPr>
        <p:spPr>
          <a:xfrm>
            <a:off x="152400" y="0"/>
            <a:ext cx="0" cy="6858000"/>
          </a:xfrm>
          <a:prstGeom prst="line">
            <a:avLst/>
          </a:prstGeom>
          <a:ln w="285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304800" y="0"/>
            <a:ext cx="0" cy="685800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a:t>
            </a:fld>
            <a:endParaRPr lang="en-US"/>
          </a:p>
        </p:txBody>
      </p:sp>
      <p:sp>
        <p:nvSpPr>
          <p:cNvPr id="7" name="Rectangle 6"/>
          <p:cNvSpPr/>
          <p:nvPr userDrawn="1"/>
        </p:nvSpPr>
        <p:spPr>
          <a:xfrm>
            <a:off x="0" y="990600"/>
            <a:ext cx="9144000" cy="3048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a:off x="152400" y="0"/>
            <a:ext cx="0" cy="6858000"/>
          </a:xfrm>
          <a:prstGeom prst="line">
            <a:avLst/>
          </a:prstGeom>
          <a:ln w="285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04800" y="0"/>
            <a:ext cx="0" cy="685800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B1FEC0-6C69-4BFE-8054-275AEB43C37D}"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E8C8373-5019-4E49-B0E3-B477B59D2B26}" type="datetime1">
              <a:rPr lang="en-US" smtClean="0"/>
              <a:pPr/>
              <a:t>3/23/2022</a:t>
            </a:fld>
            <a:endParaRPr lang="en-US"/>
          </a:p>
        </p:txBody>
      </p:sp>
      <p:sp>
        <p:nvSpPr>
          <p:cNvPr id="6" name="Footer Placeholder 5"/>
          <p:cNvSpPr>
            <a:spLocks noGrp="1"/>
          </p:cNvSpPr>
          <p:nvPr>
            <p:ph type="ftr" sz="quarter" idx="11"/>
          </p:nvPr>
        </p:nvSpPr>
        <p:spPr/>
        <p:txBody>
          <a:bodyPr/>
          <a:lstStyle/>
          <a:p>
            <a:r>
              <a:rPr lang="en-US" smtClean="0"/>
              <a:t>3/2/2018</a:t>
            </a:r>
            <a:endParaRPr lang="en-US"/>
          </a:p>
        </p:txBody>
      </p:sp>
      <p:sp>
        <p:nvSpPr>
          <p:cNvPr id="7" name="Slide Number Placeholder 6"/>
          <p:cNvSpPr>
            <a:spLocks noGrp="1"/>
          </p:cNvSpPr>
          <p:nvPr>
            <p:ph type="sldNum" sz="quarter" idx="12"/>
          </p:nvPr>
        </p:nvSpPr>
        <p:spPr/>
        <p:txBody>
          <a:bodyPr/>
          <a:lstStyle/>
          <a:p>
            <a:fld id="{E31DD491-D1AD-431C-9D10-345859CB23D9}"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7D6804-0AA7-44DC-A603-BDD9DA44D8B4}" type="datetime1">
              <a:rPr lang="en-US" smtClean="0"/>
              <a:pPr/>
              <a:t>3/23/2022</a:t>
            </a:fld>
            <a:endParaRPr lang="en-US"/>
          </a:p>
        </p:txBody>
      </p:sp>
      <p:sp>
        <p:nvSpPr>
          <p:cNvPr id="8" name="Footer Placeholder 7"/>
          <p:cNvSpPr>
            <a:spLocks noGrp="1"/>
          </p:cNvSpPr>
          <p:nvPr>
            <p:ph type="ftr" sz="quarter" idx="11"/>
          </p:nvPr>
        </p:nvSpPr>
        <p:spPr/>
        <p:txBody>
          <a:bodyPr/>
          <a:lstStyle/>
          <a:p>
            <a:r>
              <a:rPr lang="en-US" smtClean="0"/>
              <a:t>3/2/2018</a:t>
            </a:r>
            <a:endParaRPr lang="en-US"/>
          </a:p>
        </p:txBody>
      </p:sp>
      <p:sp>
        <p:nvSpPr>
          <p:cNvPr id="9" name="Slide Number Placeholder 8"/>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47A2EA-8FA1-42EF-A5CE-1D19C6AA4AAB}" type="datetime1">
              <a:rPr lang="en-US" smtClean="0"/>
              <a:pPr/>
              <a:t>3/23/2022</a:t>
            </a:fld>
            <a:endParaRPr lang="en-US"/>
          </a:p>
        </p:txBody>
      </p:sp>
      <p:sp>
        <p:nvSpPr>
          <p:cNvPr id="4" name="Footer Placeholder 3"/>
          <p:cNvSpPr>
            <a:spLocks noGrp="1"/>
          </p:cNvSpPr>
          <p:nvPr>
            <p:ph type="ftr" sz="quarter" idx="11"/>
          </p:nvPr>
        </p:nvSpPr>
        <p:spPr/>
        <p:txBody>
          <a:bodyPr/>
          <a:lstStyle/>
          <a:p>
            <a:r>
              <a:rPr lang="en-US" smtClean="0"/>
              <a:t>3/2/2018</a:t>
            </a:r>
            <a:endParaRPr lang="en-US"/>
          </a:p>
        </p:txBody>
      </p:sp>
      <p:sp>
        <p:nvSpPr>
          <p:cNvPr id="5" name="Slide Number Placeholder 4"/>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85B2F-6A49-4260-A0D7-67AA42A751C2}" type="datetime1">
              <a:rPr lang="en-US" smtClean="0"/>
              <a:pPr/>
              <a:t>3/23/2022</a:t>
            </a:fld>
            <a:endParaRPr lang="en-US"/>
          </a:p>
        </p:txBody>
      </p:sp>
      <p:sp>
        <p:nvSpPr>
          <p:cNvPr id="3" name="Footer Placeholder 2"/>
          <p:cNvSpPr>
            <a:spLocks noGrp="1"/>
          </p:cNvSpPr>
          <p:nvPr>
            <p:ph type="ftr" sz="quarter" idx="11"/>
          </p:nvPr>
        </p:nvSpPr>
        <p:spPr/>
        <p:txBody>
          <a:bodyPr/>
          <a:lstStyle/>
          <a:p>
            <a:r>
              <a:rPr lang="en-US" smtClean="0"/>
              <a:t>3/2/2018</a:t>
            </a:r>
            <a:endParaRPr lang="en-US"/>
          </a:p>
        </p:txBody>
      </p:sp>
      <p:sp>
        <p:nvSpPr>
          <p:cNvPr id="4" name="Slide Number Placeholder 3"/>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3BB6A6C-7D56-4CAF-AB64-8C85BD50DBD0}" type="datetime1">
              <a:rPr lang="en-US" smtClean="0"/>
              <a:pPr/>
              <a:t>3/23/2022</a:t>
            </a:fld>
            <a:endParaRPr lang="en-US"/>
          </a:p>
        </p:txBody>
      </p:sp>
      <p:sp>
        <p:nvSpPr>
          <p:cNvPr id="7" name="Slide Number Placeholder 6"/>
          <p:cNvSpPr>
            <a:spLocks noGrp="1"/>
          </p:cNvSpPr>
          <p:nvPr>
            <p:ph type="sldNum" sz="quarter" idx="12"/>
          </p:nvPr>
        </p:nvSpPr>
        <p:spPr/>
        <p:txBody>
          <a:bodyPr/>
          <a:lstStyle/>
          <a:p>
            <a:fld id="{E31DD491-D1AD-431C-9D10-345859CB23D9}"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smtClean="0"/>
              <a:t>3/2/2018</a:t>
            </a:r>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F637D-965E-4E05-BF17-6CB8482A983F}" type="datetime1">
              <a:rPr lang="en-US" smtClean="0"/>
              <a:pPr/>
              <a:t>3/23/2022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smtClean="0"/>
              <a:t>3/2/2018</a:t>
            </a:r>
            <a:endParaRPr lang="en-US"/>
          </a:p>
        </p:txBody>
      </p:sp>
      <p:sp>
        <p:nvSpPr>
          <p:cNvPr id="7" name="Slide Number Placeholder 6"/>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86FAB9-E385-49EF-B697-85DD21490DFF}"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7AF803-533E-434C-88FC-74E5298EE33A}"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6600"/>
            </a:gs>
            <a:gs pos="62000">
              <a:schemeClr val="bg2">
                <a:tint val="92000"/>
                <a:shade val="66000"/>
                <a:satMod val="110000"/>
                <a:lumMod val="80000"/>
              </a:schemeClr>
            </a:gs>
            <a:gs pos="100000">
              <a:schemeClr val="bg2">
                <a:tint val="89000"/>
                <a:shade val="62000"/>
                <a:satMod val="110000"/>
                <a:lumMod val="72000"/>
              </a:schemeClr>
            </a:gs>
          </a:gsLst>
          <a:lin ang="5400000" scaled="0"/>
          <a:tileRect/>
        </a:gradFill>
        <a:effectLst/>
      </p:bgPr>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6F564AE-4994-4ACF-BE69-830F3AAE4AAE}" type="datetime1">
              <a:rPr lang="en-US" smtClean="0"/>
              <a:pPr/>
              <a:t>3/23/2022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en-US" smtClean="0"/>
              <a:t>3/2/2018</a:t>
            </a:r>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31DD491-D1AD-431C-9D10-345859CB23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371600"/>
            <a:ext cx="8839200" cy="3039036"/>
          </a:xfrm>
        </p:spPr>
        <p:txBody>
          <a:bodyPr>
            <a:normAutofit fontScale="90000"/>
          </a:bodyPr>
          <a:lstStyle/>
          <a:p>
            <a:pPr>
              <a:lnSpc>
                <a:spcPct val="150000"/>
              </a:lnSpc>
            </a:pP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DEBRE MARKOS UNIVERSITY</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BURIE CAMPUS</a:t>
            </a: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DEPARTMENT OF </a:t>
            </a:r>
            <a:r>
              <a:rPr lang="en-US" sz="2800" b="1" dirty="0" smtClean="0">
                <a:solidFill>
                  <a:schemeClr val="tx1"/>
                </a:solidFill>
                <a:latin typeface="Times New Roman" pitchFamily="18" charset="0"/>
                <a:cs typeface="Times New Roman" pitchFamily="18" charset="0"/>
              </a:rPr>
              <a:t>COMPUTER SCIENCE</a:t>
            </a:r>
            <a:br>
              <a:rPr lang="en-US" sz="2800" b="1" dirty="0" smtClean="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r>
              <a:rPr lang="en-US" sz="2800" b="1" dirty="0">
                <a:solidFill>
                  <a:schemeClr val="tx1"/>
                </a:solidFill>
                <a:latin typeface="Times New Roman" pitchFamily="18" charset="0"/>
                <a:cs typeface="Times New Roman" pitchFamily="18" charset="0"/>
              </a:rPr>
              <a:t/>
            </a:r>
            <a:br>
              <a:rPr lang="en-US" sz="2800" b="1" dirty="0">
                <a:solidFill>
                  <a:schemeClr val="tx1"/>
                </a:solidFill>
                <a:latin typeface="Times New Roman" pitchFamily="18" charset="0"/>
                <a:cs typeface="Times New Roman" pitchFamily="18" charset="0"/>
              </a:rPr>
            </a:br>
            <a:endParaRPr lang="en-US" sz="2800" dirty="0"/>
          </a:p>
        </p:txBody>
      </p:sp>
      <p:sp>
        <p:nvSpPr>
          <p:cNvPr id="3" name="Subtitle 2"/>
          <p:cNvSpPr>
            <a:spLocks noGrp="1"/>
          </p:cNvSpPr>
          <p:nvPr>
            <p:ph type="subTitle" idx="1"/>
          </p:nvPr>
        </p:nvSpPr>
        <p:spPr>
          <a:xfrm>
            <a:off x="304800" y="3581400"/>
            <a:ext cx="8839199" cy="3276600"/>
          </a:xfrm>
        </p:spPr>
        <p:txBody>
          <a:bodyPr>
            <a:normAutofit/>
            <a:scene3d>
              <a:camera prst="orthographicFront"/>
              <a:lightRig rig="threePt" dir="t"/>
            </a:scene3d>
            <a:sp3d extrusionH="57150">
              <a:bevelT w="38100" h="38100" prst="relaxedInset"/>
            </a:sp3d>
          </a:bodyPr>
          <a:lstStyle/>
          <a:p>
            <a:pPr>
              <a:lnSpc>
                <a:spcPct val="150000"/>
              </a:lnSpc>
            </a:pPr>
            <a:r>
              <a:rPr lang="en-US" b="1" dirty="0" smtClean="0">
                <a:solidFill>
                  <a:schemeClr val="tx1"/>
                </a:solidFill>
                <a:latin typeface="Times New Roman" pitchFamily="18" charset="0"/>
                <a:cs typeface="Times New Roman" pitchFamily="18" charset="0"/>
              </a:rPr>
              <a:t>                               </a:t>
            </a:r>
            <a:r>
              <a:rPr lang="en-US" sz="2400" b="1" dirty="0" smtClean="0">
                <a:solidFill>
                  <a:schemeClr val="tx1"/>
                </a:solidFill>
                <a:latin typeface="Times New Roman" pitchFamily="18" charset="0"/>
                <a:cs typeface="Times New Roman" pitchFamily="18" charset="0"/>
              </a:rPr>
              <a:t>Software  Engineering  </a:t>
            </a:r>
          </a:p>
          <a:p>
            <a:pPr>
              <a:lnSpc>
                <a:spcPct val="150000"/>
              </a:lnSpc>
            </a:pPr>
            <a:r>
              <a:rPr lang="en-US" b="1" dirty="0" smtClean="0">
                <a:solidFill>
                  <a:schemeClr val="tx1"/>
                </a:solidFill>
                <a:latin typeface="Times New Roman" pitchFamily="18" charset="0"/>
                <a:cs typeface="Times New Roman" pitchFamily="18" charset="0"/>
              </a:rPr>
              <a:t>By</a:t>
            </a:r>
            <a:r>
              <a:rPr lang="en-US" b="1" dirty="0">
                <a:solidFill>
                  <a:schemeClr val="tx1"/>
                </a:solidFill>
                <a:latin typeface="Times New Roman" pitchFamily="18" charset="0"/>
                <a:cs typeface="Times New Roman" pitchFamily="18" charset="0"/>
              </a:rPr>
              <a:t>:</a:t>
            </a:r>
          </a:p>
          <a:p>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Amare</a:t>
            </a:r>
            <a:r>
              <a:rPr lang="en-US" b="1" dirty="0" smtClean="0">
                <a:solidFill>
                  <a:schemeClr val="tx1"/>
                </a:solidFill>
                <a:latin typeface="Times New Roman" pitchFamily="18" charset="0"/>
                <a:cs typeface="Times New Roman" pitchFamily="18" charset="0"/>
              </a:rPr>
              <a:t> W.</a:t>
            </a:r>
            <a:endParaRPr lang="en-US" b="1" dirty="0">
              <a:solidFill>
                <a:schemeClr val="tx1"/>
              </a:solidFill>
              <a:latin typeface="Times New Roman" pitchFamily="18" charset="0"/>
              <a:cs typeface="Times New Roman" pitchFamily="18" charset="0"/>
            </a:endParaRPr>
          </a:p>
          <a:p>
            <a:pPr algn="r"/>
            <a:endParaRPr lang="en-US" b="1" dirty="0">
              <a:solidFill>
                <a:schemeClr val="tx1"/>
              </a:solidFill>
              <a:latin typeface="Times New Roman" pitchFamily="18" charset="0"/>
              <a:cs typeface="Times New Roman" pitchFamily="18" charset="0"/>
            </a:endParaRPr>
          </a:p>
          <a:p>
            <a:pPr algn="r"/>
            <a:endParaRPr lang="en-US" b="1" dirty="0">
              <a:solidFill>
                <a:schemeClr val="tx1"/>
              </a:solidFill>
              <a:latin typeface="Times New Roman" pitchFamily="18" charset="0"/>
              <a:cs typeface="Times New Roman" pitchFamily="18" charset="0"/>
            </a:endParaRPr>
          </a:p>
          <a:p>
            <a:r>
              <a:rPr lang="en-US" dirty="0" smtClean="0"/>
              <a:t>                                                                                                                      </a:t>
            </a:r>
            <a:endParaRPr lang="en-US" dirty="0"/>
          </a:p>
        </p:txBody>
      </p:sp>
      <p:sp>
        <p:nvSpPr>
          <p:cNvPr id="7" name="Slide Number Placeholder 6"/>
          <p:cNvSpPr>
            <a:spLocks noGrp="1"/>
          </p:cNvSpPr>
          <p:nvPr>
            <p:ph type="sldNum" sz="quarter" idx="12"/>
          </p:nvPr>
        </p:nvSpPr>
        <p:spPr/>
        <p:txBody>
          <a:bodyPr/>
          <a:lstStyle/>
          <a:p>
            <a:fld id="{E31DD491-D1AD-431C-9D10-345859CB23D9}" type="slidenum">
              <a:rPr lang="en-US" smtClean="0"/>
              <a:pPr/>
              <a:t>1</a:t>
            </a:fld>
            <a:endParaRPr lang="en-US"/>
          </a:p>
        </p:txBody>
      </p:sp>
      <p:pic>
        <p:nvPicPr>
          <p:cNvPr id="6" name="Image1" descr="C:\Users\ager\Desktop\download.jpg"/>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200400" y="1"/>
            <a:ext cx="1371600" cy="990600"/>
          </a:xfrm>
          <a:prstGeom prst="rect">
            <a:avLst/>
          </a:prstGeom>
        </p:spPr>
      </p:pic>
    </p:spTree>
    <p:extLst>
      <p:ext uri="{BB962C8B-B14F-4D97-AF65-F5344CB8AC3E}">
        <p14:creationId xmlns:p14="http://schemas.microsoft.com/office/powerpoint/2010/main" val="3422778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b="1" dirty="0">
                <a:solidFill>
                  <a:srgbClr val="0033CC"/>
                </a:solidFill>
                <a:latin typeface="Times New Roman" pitchFamily="18" charset="0"/>
                <a:cs typeface="Times New Roman" pitchFamily="18" charset="0"/>
              </a:rPr>
              <a:t>C</a:t>
            </a:r>
            <a:r>
              <a:rPr lang="en-US" b="1" dirty="0" smtClean="0">
                <a:solidFill>
                  <a:srgbClr val="0033CC"/>
                </a:solidFill>
                <a:latin typeface="Times New Roman" pitchFamily="18" charset="0"/>
                <a:cs typeface="Times New Roman" pitchFamily="18" charset="0"/>
              </a:rPr>
              <a:t>hapter Five: Analysis </a:t>
            </a:r>
            <a:endParaRPr lang="en-US"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fontScale="25000" lnSpcReduction="20000"/>
          </a:bodyPr>
          <a:lstStyle/>
          <a:p>
            <a:pPr marL="68580" indent="0">
              <a:buNone/>
            </a:pPr>
            <a:r>
              <a:rPr lang="en-GB" sz="9200" b="1" dirty="0" smtClean="0">
                <a:solidFill>
                  <a:srgbClr val="0033CC"/>
                </a:solidFill>
                <a:latin typeface="Times New Roman" pitchFamily="18" charset="0"/>
                <a:cs typeface="Times New Roman" pitchFamily="18" charset="0"/>
              </a:rPr>
              <a:t>Analysis Concepts</a:t>
            </a:r>
            <a:endParaRPr lang="en-US" sz="9200" dirty="0" smtClean="0">
              <a:solidFill>
                <a:srgbClr val="0033CC"/>
              </a:solidFill>
              <a:latin typeface="Times New Roman" pitchFamily="18" charset="0"/>
              <a:cs typeface="Times New Roman" pitchFamily="18" charset="0"/>
            </a:endParaRPr>
          </a:p>
          <a:p>
            <a:pPr algn="just">
              <a:lnSpc>
                <a:spcPct val="150000"/>
              </a:lnSpc>
              <a:buFont typeface="Times New Roman" pitchFamily="18" charset="0"/>
              <a:buChar char="♥"/>
            </a:pPr>
            <a:r>
              <a:rPr lang="en-IN" sz="9200" dirty="0" smtClean="0">
                <a:latin typeface="Times New Roman" pitchFamily="18" charset="0"/>
                <a:cs typeface="Times New Roman" pitchFamily="18" charset="0"/>
              </a:rPr>
              <a:t>Analysis focuses on producing a model of the system, called the analysis model, which is correct, complete, consistent and verifiable. </a:t>
            </a:r>
          </a:p>
          <a:p>
            <a:pPr algn="just">
              <a:lnSpc>
                <a:spcPct val="150000"/>
              </a:lnSpc>
              <a:buFont typeface="Times New Roman" pitchFamily="18" charset="0"/>
              <a:buChar char="♥"/>
            </a:pPr>
            <a:r>
              <a:rPr lang="en-IN" sz="9200" dirty="0" smtClean="0">
                <a:latin typeface="Times New Roman" pitchFamily="18" charset="0"/>
                <a:cs typeface="Times New Roman" pitchFamily="18" charset="0"/>
              </a:rPr>
              <a:t>Analysis is different from requirement elicitation in that developers focus on structuring and formalizing the requirements elicited from users.</a:t>
            </a:r>
          </a:p>
          <a:p>
            <a:pPr algn="just">
              <a:lnSpc>
                <a:spcPct val="150000"/>
              </a:lnSpc>
              <a:buFont typeface="Times New Roman" pitchFamily="18" charset="0"/>
              <a:buChar char="♥"/>
            </a:pPr>
            <a:r>
              <a:rPr lang="en-IN" sz="9200" dirty="0" smtClean="0">
                <a:latin typeface="Times New Roman" pitchFamily="18" charset="0"/>
                <a:cs typeface="Times New Roman" pitchFamily="18" charset="0"/>
              </a:rPr>
              <a:t>The analysis model may not be understandable to the users and the client, developers need to update the requirements specification to reflect insights gained during analysis.</a:t>
            </a:r>
          </a:p>
          <a:p>
            <a:pPr algn="just">
              <a:lnSpc>
                <a:spcPct val="150000"/>
              </a:lnSpc>
              <a:buFont typeface="Times New Roman" pitchFamily="18" charset="0"/>
              <a:buChar char="♥"/>
            </a:pPr>
            <a:r>
              <a:rPr lang="en-IN" sz="9200" dirty="0" smtClean="0">
                <a:latin typeface="Times New Roman" pitchFamily="18" charset="0"/>
                <a:cs typeface="Times New Roman" pitchFamily="18" charset="0"/>
              </a:rPr>
              <a:t>Then review the changes with the client and the users and however it is large, should be understandable by the user. </a:t>
            </a:r>
          </a:p>
          <a:p>
            <a:pPr marL="68580" indent="0" algn="just">
              <a:lnSpc>
                <a:spcPct val="150000"/>
              </a:lnSpc>
              <a:buNone/>
            </a:pPr>
            <a:endParaRPr lang="en-IN" sz="9600" dirty="0" smtClean="0">
              <a:latin typeface="Times New Roman" pitchFamily="18" charset="0"/>
              <a:cs typeface="Times New Roman" pitchFamily="18" charset="0"/>
            </a:endParaRPr>
          </a:p>
          <a:p>
            <a:pPr algn="just">
              <a:lnSpc>
                <a:spcPct val="150000"/>
              </a:lnSpc>
              <a:buFont typeface="Times New Roman" pitchFamily="18" charset="0"/>
              <a:buChar char="♥"/>
            </a:pPr>
            <a:endParaRPr lang="en-IN" sz="11200" dirty="0" smtClean="0">
              <a:latin typeface="Times New Roman" pitchFamily="18" charset="0"/>
              <a:cs typeface="Times New Roman" pitchFamily="18" charset="0"/>
            </a:endParaRPr>
          </a:p>
          <a:p>
            <a:pPr algn="just">
              <a:lnSpc>
                <a:spcPct val="150000"/>
              </a:lnSpc>
              <a:buFont typeface="Times New Roman" pitchFamily="18" charset="0"/>
              <a:buChar char="♥"/>
            </a:pPr>
            <a:endParaRPr lang="en-IN" sz="11200" dirty="0" smtClean="0">
              <a:latin typeface="Times New Roman" pitchFamily="18" charset="0"/>
              <a:cs typeface="Times New Roman" pitchFamily="18" charset="0"/>
            </a:endParaRPr>
          </a:p>
          <a:p>
            <a:pPr algn="just">
              <a:lnSpc>
                <a:spcPct val="150000"/>
              </a:lnSpc>
              <a:buFont typeface="Times New Roman" pitchFamily="18" charset="0"/>
              <a:buChar char="♥"/>
            </a:pPr>
            <a:endParaRPr lang="en-IN" sz="400000"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sz="12800" dirty="0">
              <a:solidFill>
                <a:srgbClr val="0033CC"/>
              </a:solidFill>
              <a:latin typeface="Times New Roman" pitchFamily="18" charset="0"/>
              <a:cs typeface="Times New Roman" pitchFamily="18" charset="0"/>
            </a:endParaRPr>
          </a:p>
          <a:p>
            <a:pPr marL="68580" lvl="0" indent="0" algn="just">
              <a:lnSpc>
                <a:spcPct val="150000"/>
              </a:lnSpc>
              <a:buNone/>
            </a:pPr>
            <a:endParaRPr lang="en-US" sz="2800" dirty="0">
              <a:latin typeface="Times New Roman" pitchFamily="18" charset="0"/>
              <a:cs typeface="Times New Roman" pitchFamily="18" charset="0"/>
            </a:endParaRPr>
          </a:p>
          <a:p>
            <a:pPr marL="0" indent="0">
              <a:buNone/>
            </a:pPr>
            <a:r>
              <a:rPr lang="en-US" sz="2800" dirty="0" smtClean="0">
                <a:solidFill>
                  <a:schemeClr val="tx1"/>
                </a:solidFill>
                <a:latin typeface="Times New Roman" pitchFamily="18" charset="0"/>
                <a:cs typeface="Times New Roman" pitchFamily="18" charset="0"/>
              </a:rPr>
              <a:t> </a:t>
            </a:r>
            <a:endParaRPr lang="en-US" sz="2800" dirty="0">
              <a:solidFill>
                <a:schemeClr val="tx1"/>
              </a:solidFill>
              <a:latin typeface="Times New Roman" pitchFamily="18" charset="0"/>
              <a:cs typeface="Times New Roman" pitchFamily="18" charset="0"/>
            </a:endParaRPr>
          </a:p>
          <a:p>
            <a:pPr marL="68580" indent="0">
              <a:buNone/>
            </a:pPr>
            <a:endParaRPr lang="en-US" dirty="0"/>
          </a:p>
        </p:txBody>
      </p:sp>
      <p:sp>
        <p:nvSpPr>
          <p:cNvPr id="7" name="Slide Number Placeholder 6"/>
          <p:cNvSpPr>
            <a:spLocks noGrp="1"/>
          </p:cNvSpPr>
          <p:nvPr>
            <p:ph type="sldNum" sz="quarter" idx="12"/>
          </p:nvPr>
        </p:nvSpPr>
        <p:spPr/>
        <p:txBody>
          <a:bodyPr/>
          <a:lstStyle/>
          <a:p>
            <a:fld id="{E31DD491-D1AD-431C-9D10-345859CB23D9}" type="slidenum">
              <a:rPr lang="en-US" smtClean="0"/>
              <a:pPr/>
              <a:t>2</a:t>
            </a:fld>
            <a:endParaRPr lang="en-US"/>
          </a:p>
        </p:txBody>
      </p:sp>
    </p:spTree>
    <p:extLst>
      <p:ext uri="{BB962C8B-B14F-4D97-AF65-F5344CB8AC3E}">
        <p14:creationId xmlns:p14="http://schemas.microsoft.com/office/powerpoint/2010/main" val="1110160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Autofit/>
          </a:bodyPr>
          <a:lstStyle/>
          <a:p>
            <a:pPr marL="68580" indent="0">
              <a:lnSpc>
                <a:spcPct val="150000"/>
              </a:lnSpc>
            </a:pP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IN" altLang="en-US" dirty="0" smtClean="0">
                <a:latin typeface="Times New Roman" pitchFamily="18" charset="0"/>
                <a:cs typeface="Times New Roman" pitchFamily="18" charset="0"/>
              </a:rPr>
              <a:t> </a:t>
            </a:r>
            <a:r>
              <a:rPr lang="en-IN" altLang="en-US" sz="2300" dirty="0">
                <a:latin typeface="Times New Roman" pitchFamily="18" charset="0"/>
                <a:cs typeface="Times New Roman" pitchFamily="18" charset="0"/>
              </a:rPr>
              <a:t>T</a:t>
            </a:r>
            <a:r>
              <a:rPr lang="en-IN" altLang="en-US" sz="2300" dirty="0" smtClean="0">
                <a:latin typeface="Times New Roman" pitchFamily="18" charset="0"/>
                <a:cs typeface="Times New Roman" pitchFamily="18" charset="0"/>
              </a:rPr>
              <a:t>he analysis model is composed of three individual models: the </a:t>
            </a:r>
            <a:r>
              <a:rPr lang="en-IN" altLang="en-US" sz="2300" b="1" dirty="0" smtClean="0">
                <a:solidFill>
                  <a:srgbClr val="0033CC"/>
                </a:solidFill>
                <a:latin typeface="Times New Roman" pitchFamily="18" charset="0"/>
                <a:cs typeface="Times New Roman" pitchFamily="18" charset="0"/>
              </a:rPr>
              <a:t>functional model</a:t>
            </a:r>
            <a:r>
              <a:rPr lang="en-IN" altLang="en-US" sz="2300" dirty="0" smtClean="0">
                <a:latin typeface="Times New Roman" pitchFamily="18" charset="0"/>
                <a:cs typeface="Times New Roman" pitchFamily="18" charset="0"/>
              </a:rPr>
              <a:t>, represented by use cases and scenarios, the </a:t>
            </a:r>
            <a:r>
              <a:rPr lang="en-IN" altLang="en-US" sz="2300" b="1" dirty="0" smtClean="0">
                <a:solidFill>
                  <a:srgbClr val="0033CC"/>
                </a:solidFill>
                <a:latin typeface="Times New Roman" pitchFamily="18" charset="0"/>
                <a:cs typeface="Times New Roman" pitchFamily="18" charset="0"/>
              </a:rPr>
              <a:t>analysis object model</a:t>
            </a:r>
            <a:r>
              <a:rPr lang="en-IN" altLang="en-US" sz="2300" dirty="0" smtClean="0">
                <a:latin typeface="Times New Roman" pitchFamily="18" charset="0"/>
                <a:cs typeface="Times New Roman" pitchFamily="18" charset="0"/>
              </a:rPr>
              <a:t>, represented by class and object diagrams, and the </a:t>
            </a:r>
            <a:r>
              <a:rPr lang="en-IN" altLang="en-US" sz="2300" b="1" dirty="0" smtClean="0">
                <a:solidFill>
                  <a:srgbClr val="0033CC"/>
                </a:solidFill>
                <a:latin typeface="Times New Roman" pitchFamily="18" charset="0"/>
                <a:cs typeface="Times New Roman" pitchFamily="18" charset="0"/>
              </a:rPr>
              <a:t>dynamic model</a:t>
            </a:r>
            <a:r>
              <a:rPr lang="en-IN" altLang="en-US" sz="2300" dirty="0" smtClean="0">
                <a:latin typeface="Times New Roman" pitchFamily="18" charset="0"/>
                <a:cs typeface="Times New Roman" pitchFamily="18" charset="0"/>
              </a:rPr>
              <a:t>, represented by statechart and sequence diagrams</a:t>
            </a:r>
            <a:r>
              <a:rPr lang="en-IN" altLang="en-US" dirty="0" smtClean="0">
                <a:latin typeface="Times New Roman" pitchFamily="18" charset="0"/>
                <a:cs typeface="Times New Roman" pitchFamily="18" charset="0"/>
              </a:rPr>
              <a:t>.</a:t>
            </a:r>
          </a:p>
          <a:p>
            <a:pPr marL="68580" indent="0" algn="just">
              <a:lnSpc>
                <a:spcPct val="150000"/>
              </a:lnSpc>
              <a:buNone/>
            </a:pPr>
            <a:endParaRPr lang="en-US" dirty="0" smtClean="0">
              <a:latin typeface="Times New Roman" pitchFamily="18" charset="0"/>
              <a:cs typeface="Times New Roman" pitchFamily="18" charset="0"/>
            </a:endParaRPr>
          </a:p>
          <a:p>
            <a:pPr marL="68580" indent="0" algn="just">
              <a:lnSpc>
                <a:spcPct val="150000"/>
              </a:lnSpc>
              <a:buNone/>
            </a:pPr>
            <a:endParaRPr lang="en-GB" altLang="en-US" b="1" i="1" dirty="0" smtClean="0">
              <a:solidFill>
                <a:srgbClr val="FF0000"/>
              </a:solidFill>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marL="68580" indent="0" algn="just">
              <a:lnSpc>
                <a:spcPct val="150000"/>
              </a:lnSpc>
              <a:buNone/>
            </a:pPr>
            <a:endParaRPr lang="en-US"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dirty="0" smtClean="0"/>
              <a:t>3/2/2018</a:t>
            </a:r>
            <a:endParaRPr lang="en-US" dirty="0"/>
          </a:p>
        </p:txBody>
      </p:sp>
      <p:sp>
        <p:nvSpPr>
          <p:cNvPr id="6" name="Slide Number Placeholder 5"/>
          <p:cNvSpPr>
            <a:spLocks noGrp="1"/>
          </p:cNvSpPr>
          <p:nvPr>
            <p:ph type="sldNum" sz="quarter" idx="12"/>
          </p:nvPr>
        </p:nvSpPr>
        <p:spPr/>
        <p:txBody>
          <a:bodyPr/>
          <a:lstStyle/>
          <a:p>
            <a:fld id="{E31DD491-D1AD-431C-9D10-345859CB23D9}" type="slidenum">
              <a:rPr lang="en-US" smtClean="0"/>
              <a:pPr/>
              <a:t>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505200"/>
            <a:ext cx="6172200" cy="3048001"/>
          </a:xfrm>
          <a:prstGeom prst="rect">
            <a:avLst/>
          </a:prstGeom>
        </p:spPr>
      </p:pic>
    </p:spTree>
    <p:extLst>
      <p:ext uri="{BB962C8B-B14F-4D97-AF65-F5344CB8AC3E}">
        <p14:creationId xmlns:p14="http://schemas.microsoft.com/office/powerpoint/2010/main" val="651693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endParaRPr lang="en-US" sz="3200"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Autofit/>
          </a:bodyPr>
          <a:lstStyle/>
          <a:p>
            <a:pPr marL="68580" indent="0" algn="just">
              <a:lnSpc>
                <a:spcPct val="150000"/>
              </a:lnSpc>
              <a:buNone/>
            </a:pPr>
            <a:r>
              <a:rPr lang="en-IN" sz="2300" b="1" i="1" dirty="0" smtClean="0">
                <a:solidFill>
                  <a:srgbClr val="0033CC"/>
                </a:solidFill>
                <a:latin typeface="Times New Roman" pitchFamily="18" charset="0"/>
                <a:cs typeface="Times New Roman" pitchFamily="18" charset="0"/>
              </a:rPr>
              <a:t>Entity, Boundary and Control objects</a:t>
            </a:r>
          </a:p>
          <a:p>
            <a:pPr algn="just">
              <a:lnSpc>
                <a:spcPct val="150000"/>
              </a:lnSpc>
              <a:buFont typeface="Times New Roman" pitchFamily="18" charset="0"/>
              <a:buChar char="♥"/>
            </a:pPr>
            <a:r>
              <a:rPr lang="en-IN" sz="2300" dirty="0" smtClean="0">
                <a:latin typeface="Times New Roman" pitchFamily="18" charset="0"/>
                <a:cs typeface="Times New Roman" pitchFamily="18" charset="0"/>
              </a:rPr>
              <a:t>The analysis object model consists of </a:t>
            </a:r>
            <a:r>
              <a:rPr lang="en-IN" sz="2300" dirty="0">
                <a:latin typeface="Times New Roman" pitchFamily="18" charset="0"/>
                <a:cs typeface="Times New Roman" pitchFamily="18" charset="0"/>
              </a:rPr>
              <a:t>Entity, Boundary and Control </a:t>
            </a:r>
            <a:r>
              <a:rPr lang="en-IN" sz="2300" dirty="0" smtClean="0">
                <a:latin typeface="Times New Roman" pitchFamily="18" charset="0"/>
                <a:cs typeface="Times New Roman" pitchFamily="18" charset="0"/>
              </a:rPr>
              <a:t>objects. Entity objects represent the persistent information tracked by the system.</a:t>
            </a:r>
          </a:p>
          <a:p>
            <a:pPr algn="just">
              <a:lnSpc>
                <a:spcPct val="150000"/>
              </a:lnSpc>
              <a:buFont typeface="Times New Roman" pitchFamily="18" charset="0"/>
              <a:buChar char="♥"/>
            </a:pPr>
            <a:r>
              <a:rPr lang="en-IN" sz="2300" dirty="0" smtClean="0">
                <a:latin typeface="Times New Roman" pitchFamily="18" charset="0"/>
                <a:cs typeface="Times New Roman" pitchFamily="18" charset="0"/>
              </a:rPr>
              <a:t>Boundary objects represent the interactions between the actors and the system. Control objects are in charge of realizing use cases.  </a:t>
            </a:r>
          </a:p>
          <a:p>
            <a:pPr algn="just">
              <a:lnSpc>
                <a:spcPct val="150000"/>
              </a:lnSpc>
              <a:buFont typeface="Times New Roman" pitchFamily="18" charset="0"/>
              <a:buChar char="♥"/>
            </a:pPr>
            <a:r>
              <a:rPr lang="en-US" sz="2300" dirty="0" smtClean="0">
                <a:latin typeface="Times New Roman" panose="02020603050405020304" pitchFamily="18" charset="0"/>
                <a:cs typeface="Times New Roman" panose="02020603050405020304" pitchFamily="18" charset="0"/>
              </a:rPr>
              <a:t>To distinguish between different types of objects, UML provides stereotype mechanism to enable the developer to attach such meta-information to modeling elements.</a:t>
            </a:r>
            <a:endParaRPr lang="en-US" sz="23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4</a:t>
            </a:fld>
            <a:endParaRPr lang="en-US"/>
          </a:p>
        </p:txBody>
      </p:sp>
    </p:spTree>
    <p:extLst>
      <p:ext uri="{BB962C8B-B14F-4D97-AF65-F5344CB8AC3E}">
        <p14:creationId xmlns:p14="http://schemas.microsoft.com/office/powerpoint/2010/main" val="138806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Autofit/>
          </a:bodyPr>
          <a:lstStyle/>
          <a:p>
            <a:endParaRPr lang="en-US" sz="2000"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IN" dirty="0" smtClean="0">
                <a:latin typeface="Times New Roman" pitchFamily="18" charset="0"/>
                <a:cs typeface="Times New Roman" pitchFamily="18" charset="0"/>
              </a:rPr>
              <a:t>In addition to stereotypes, we may also use naming conventions for clarity and recommend distinguishing the three different types of objects on a syntactical base.  </a:t>
            </a:r>
          </a:p>
          <a:p>
            <a:pPr algn="just">
              <a:lnSpc>
                <a:spcPct val="150000"/>
              </a:lnSpc>
              <a:buFont typeface="Times New Roman" pitchFamily="18" charset="0"/>
              <a:buChar char="♥"/>
            </a:pPr>
            <a:r>
              <a:rPr lang="en-IN" dirty="0" smtClean="0">
                <a:latin typeface="Times New Roman" pitchFamily="18" charset="0"/>
                <a:cs typeface="Times New Roman" pitchFamily="18" charset="0"/>
              </a:rPr>
              <a:t>Control object may have the suffix control append to their name; boundary objects may be named to clearly denote an interface feature (by including the suffix form, button or display); entity object usually do not have any suffix appended to their name.</a:t>
            </a:r>
          </a:p>
          <a:p>
            <a:pPr algn="just">
              <a:lnSpc>
                <a:spcPct val="150000"/>
              </a:lnSpc>
              <a:buFont typeface="Times New Roman" pitchFamily="18" charset="0"/>
              <a:buChar char="♥"/>
            </a:pPr>
            <a:endParaRPr lang="en-IN"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5</a:t>
            </a:fld>
            <a:endParaRPr lang="en-US"/>
          </a:p>
        </p:txBody>
      </p:sp>
    </p:spTree>
    <p:extLst>
      <p:ext uri="{BB962C8B-B14F-4D97-AF65-F5344CB8AC3E}">
        <p14:creationId xmlns:p14="http://schemas.microsoft.com/office/powerpoint/2010/main" val="1007884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r>
              <a:rPr lang="en-US" b="1" dirty="0" smtClean="0">
                <a:solidFill>
                  <a:srgbClr val="0033CC"/>
                </a:solidFill>
                <a:latin typeface="Times New Roman" pitchFamily="18" charset="0"/>
                <a:cs typeface="Times New Roman" pitchFamily="18" charset="0"/>
              </a:rPr>
              <a:t>Generalization and Specialization</a:t>
            </a:r>
            <a:endParaRPr lang="en-US"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Inheritance enables us to organize concepts into hierarchies. At the top of the hierarchy is a general concept and at the bottom of the hierarchy are the most specialized concepts.</a:t>
            </a:r>
          </a:p>
          <a:p>
            <a:pPr algn="just">
              <a:lnSpc>
                <a:spcPct val="150000"/>
              </a:lnSpc>
              <a:buFont typeface="Times New Roman" pitchFamily="18" charset="0"/>
              <a:buChar char="♥"/>
            </a:pPr>
            <a:r>
              <a:rPr lang="en-US" dirty="0" smtClean="0">
                <a:latin typeface="Times New Roman" pitchFamily="18" charset="0"/>
                <a:cs typeface="Times New Roman" pitchFamily="18" charset="0"/>
              </a:rPr>
              <a:t>Generalization is the modeling activity that identifies abstract concepts from lower level one.</a:t>
            </a:r>
          </a:p>
          <a:p>
            <a:pPr algn="just">
              <a:lnSpc>
                <a:spcPct val="150000"/>
              </a:lnSpc>
              <a:buFont typeface="Times New Roman" pitchFamily="18" charset="0"/>
              <a:buChar char="♥"/>
            </a:pPr>
            <a:r>
              <a:rPr lang="en-US" dirty="0" smtClean="0">
                <a:latin typeface="Times New Roman" pitchFamily="18" charset="0"/>
                <a:cs typeface="Times New Roman" pitchFamily="18" charset="0"/>
              </a:rPr>
              <a:t>Specialization is the activity that identifies more specific concepts from high level one.</a:t>
            </a:r>
          </a:p>
          <a:p>
            <a:pPr algn="just">
              <a:lnSpc>
                <a:spcPct val="150000"/>
              </a:lnSpc>
              <a:buFont typeface="Times New Roman" pitchFamily="18" charset="0"/>
              <a:buChar char="♥"/>
            </a:pPr>
            <a:r>
              <a:rPr lang="en-US" dirty="0" smtClean="0">
                <a:latin typeface="Times New Roman" pitchFamily="18" charset="0"/>
                <a:cs typeface="Times New Roman" pitchFamily="18" charset="0"/>
              </a:rPr>
              <a:t>In both cases, generalization and specialization result in the specification of inheritance relationships between concepts.</a:t>
            </a: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marL="68580" indent="0">
              <a:buNone/>
            </a:pPr>
            <a:endParaRPr lang="en-US"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6</a:t>
            </a:fld>
            <a:endParaRPr lang="en-US"/>
          </a:p>
        </p:txBody>
      </p:sp>
    </p:spTree>
    <p:extLst>
      <p:ext uri="{BB962C8B-B14F-4D97-AF65-F5344CB8AC3E}">
        <p14:creationId xmlns:p14="http://schemas.microsoft.com/office/powerpoint/2010/main" val="41630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r>
              <a:rPr lang="en-US" sz="2800" b="1" dirty="0" smtClean="0">
                <a:solidFill>
                  <a:srgbClr val="0033CC"/>
                </a:solidFill>
                <a:latin typeface="Times New Roman" pitchFamily="18" charset="0"/>
                <a:cs typeface="Times New Roman" pitchFamily="18" charset="0"/>
              </a:rPr>
              <a:t>Analysis Activities: From Use Case to Objects</a:t>
            </a: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fontScale="92500" lnSpcReduction="20000"/>
          </a:bodyPr>
          <a:lstStyle/>
          <a:p>
            <a:pPr algn="just">
              <a:lnSpc>
                <a:spcPct val="150000"/>
              </a:lnSpc>
              <a:buFont typeface="Times New Roman" pitchFamily="18" charset="0"/>
              <a:buChar char="♥"/>
            </a:pPr>
            <a:r>
              <a:rPr lang="en-IN" sz="2500" dirty="0" smtClean="0">
                <a:latin typeface="Times New Roman" pitchFamily="18" charset="0"/>
                <a:cs typeface="Times New Roman" pitchFamily="18" charset="0"/>
              </a:rPr>
              <a:t>Activities that transform the use cases and scenarios produced during requirement elicitation into an analysis model.</a:t>
            </a:r>
          </a:p>
          <a:p>
            <a:pPr algn="just">
              <a:lnSpc>
                <a:spcPct val="150000"/>
              </a:lnSpc>
              <a:buFont typeface="Times New Roman" pitchFamily="18" charset="0"/>
              <a:buChar char="♥"/>
            </a:pPr>
            <a:r>
              <a:rPr lang="en-IN" sz="2500" dirty="0" smtClean="0">
                <a:latin typeface="Times New Roman" pitchFamily="18" charset="0"/>
                <a:cs typeface="Times New Roman" pitchFamily="18" charset="0"/>
              </a:rPr>
              <a:t>Analysis activities include:</a:t>
            </a: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Identifying entity objects</a:t>
            </a: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Identifying boundary objects</a:t>
            </a: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Identifying control objects </a:t>
            </a:r>
          </a:p>
          <a:p>
            <a:pPr algn="just">
              <a:lnSpc>
                <a:spcPct val="150000"/>
              </a:lnSpc>
              <a:buFont typeface="Wingdings" panose="05000000000000000000" pitchFamily="2" charset="2"/>
              <a:buChar char="ü"/>
            </a:pPr>
            <a:r>
              <a:rPr lang="en-IN" sz="2500" dirty="0">
                <a:latin typeface="Times New Roman" pitchFamily="18" charset="0"/>
                <a:cs typeface="Times New Roman" pitchFamily="18" charset="0"/>
              </a:rPr>
              <a:t>Mapping use cases to objects with sequence diagrams </a:t>
            </a:r>
            <a:endParaRPr lang="en-IN" sz="2500" dirty="0" smtClean="0">
              <a:latin typeface="Times New Roman" pitchFamily="18" charset="0"/>
              <a:cs typeface="Times New Roman" pitchFamily="18" charset="0"/>
            </a:endParaRP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Modelling interactions between objects </a:t>
            </a: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Identifying associations </a:t>
            </a:r>
          </a:p>
          <a:p>
            <a:pPr algn="just">
              <a:lnSpc>
                <a:spcPct val="150000"/>
              </a:lnSpc>
              <a:buFont typeface="Wingdings" panose="05000000000000000000" pitchFamily="2" charset="2"/>
              <a:buChar char="ü"/>
            </a:pPr>
            <a:r>
              <a:rPr lang="en-IN" sz="2500" dirty="0" smtClean="0">
                <a:latin typeface="Times New Roman" pitchFamily="18" charset="0"/>
                <a:cs typeface="Times New Roman" pitchFamily="18" charset="0"/>
              </a:rPr>
              <a:t>Identifying attributes  </a:t>
            </a:r>
            <a:endParaRPr lang="en-US" sz="2500" dirty="0" smtClean="0"/>
          </a:p>
          <a:p>
            <a:endParaRPr lang="en-US" dirty="0"/>
          </a:p>
          <a:p>
            <a:endParaRPr lang="en-US" dirty="0" smtClean="0"/>
          </a:p>
          <a:p>
            <a:endParaRPr lang="en-US" dirty="0"/>
          </a:p>
          <a:p>
            <a:pPr marL="68580" indent="0">
              <a:buNone/>
            </a:pPr>
            <a:endParaRPr lang="en-US"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7</a:t>
            </a:fld>
            <a:endParaRPr lang="en-US"/>
          </a:p>
        </p:txBody>
      </p:sp>
    </p:spTree>
    <p:extLst>
      <p:ext uri="{BB962C8B-B14F-4D97-AF65-F5344CB8AC3E}">
        <p14:creationId xmlns:p14="http://schemas.microsoft.com/office/powerpoint/2010/main" val="2726307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r>
              <a:rPr lang="en-US" sz="2800" b="1" dirty="0" smtClean="0">
                <a:solidFill>
                  <a:srgbClr val="0033CC"/>
                </a:solidFill>
                <a:latin typeface="Times New Roman" pitchFamily="18" charset="0"/>
                <a:cs typeface="Times New Roman" pitchFamily="18" charset="0"/>
              </a:rPr>
              <a:t>Identifying Entity Objects </a:t>
            </a: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fontScale="25000" lnSpcReduction="20000"/>
          </a:bodyPr>
          <a:lstStyle/>
          <a:p>
            <a:pPr algn="just">
              <a:lnSpc>
                <a:spcPct val="150000"/>
              </a:lnSpc>
              <a:buFont typeface="Times New Roman" pitchFamily="18" charset="0"/>
              <a:buChar char="♥"/>
            </a:pPr>
            <a:r>
              <a:rPr lang="en-US" sz="9200" dirty="0" smtClean="0">
                <a:latin typeface="Times New Roman" pitchFamily="18" charset="0"/>
                <a:cs typeface="Times New Roman" pitchFamily="18" charset="0"/>
              </a:rPr>
              <a:t>Participating objects form the basis of the analysis model. As described in requirements elicitation, participating objects are found by examining each use case and identifying candidate objects.</a:t>
            </a:r>
          </a:p>
          <a:p>
            <a:pPr algn="just">
              <a:lnSpc>
                <a:spcPct val="150000"/>
              </a:lnSpc>
              <a:buFont typeface="Times New Roman" pitchFamily="18" charset="0"/>
              <a:buChar char="♥"/>
            </a:pPr>
            <a:r>
              <a:rPr lang="en-US" sz="9200" dirty="0" smtClean="0">
                <a:latin typeface="Times New Roman" pitchFamily="18" charset="0"/>
                <a:cs typeface="Times New Roman" pitchFamily="18" charset="0"/>
              </a:rPr>
              <a:t>Natural language analysis [Abbott, 1983] is an intuitive set of heuristics for identifying objects, attributes, and associations from requirement specification.</a:t>
            </a:r>
          </a:p>
          <a:p>
            <a:pPr algn="just">
              <a:lnSpc>
                <a:spcPct val="150000"/>
              </a:lnSpc>
              <a:buFont typeface="Times New Roman" pitchFamily="18" charset="0"/>
              <a:buChar char="♥"/>
            </a:pPr>
            <a:r>
              <a:rPr lang="en-US" sz="9200" dirty="0" smtClean="0">
                <a:latin typeface="Times New Roman" pitchFamily="18" charset="0"/>
                <a:cs typeface="Times New Roman" pitchFamily="18" charset="0"/>
              </a:rPr>
              <a:t>Developers name and briefly describe the objects, their attributes and their responsibilities as they are identified.</a:t>
            </a:r>
          </a:p>
          <a:p>
            <a:pPr algn="just">
              <a:lnSpc>
                <a:spcPct val="150000"/>
              </a:lnSpc>
              <a:buFont typeface="Times New Roman" pitchFamily="18" charset="0"/>
              <a:buChar char="♥"/>
            </a:pPr>
            <a:r>
              <a:rPr lang="en-US" sz="9200" dirty="0" smtClean="0">
                <a:latin typeface="Times New Roman" pitchFamily="18" charset="0"/>
                <a:cs typeface="Times New Roman" pitchFamily="18" charset="0"/>
              </a:rPr>
              <a:t>For entity objects we recommend always start with the names used by end users and application domain specialists. </a:t>
            </a:r>
          </a:p>
          <a:p>
            <a:pPr algn="just">
              <a:lnSpc>
                <a:spcPct val="150000"/>
              </a:lnSpc>
              <a:buFont typeface="Times New Roman" pitchFamily="18" charset="0"/>
              <a:buChar char="♥"/>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8</a:t>
            </a:fld>
            <a:endParaRPr lang="en-US"/>
          </a:p>
        </p:txBody>
      </p:sp>
    </p:spTree>
    <p:extLst>
      <p:ext uri="{BB962C8B-B14F-4D97-AF65-F5344CB8AC3E}">
        <p14:creationId xmlns:p14="http://schemas.microsoft.com/office/powerpoint/2010/main" val="1372834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GB"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95400"/>
            <a:ext cx="8229600" cy="4648199"/>
          </a:xfrm>
        </p:spPr>
      </p:pic>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9</a:t>
            </a:fld>
            <a:endParaRPr lang="en-US"/>
          </a:p>
        </p:txBody>
      </p:sp>
    </p:spTree>
    <p:extLst>
      <p:ext uri="{BB962C8B-B14F-4D97-AF65-F5344CB8AC3E}">
        <p14:creationId xmlns:p14="http://schemas.microsoft.com/office/powerpoint/2010/main" val="2997380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11034" cy="685800"/>
          </a:xfrm>
        </p:spPr>
        <p:txBody>
          <a:bodyPr>
            <a:normAutofit/>
          </a:bodyPr>
          <a:lstStyle/>
          <a:p>
            <a:r>
              <a:rPr lang="en-US" sz="2800" b="1" dirty="0" smtClean="0">
                <a:solidFill>
                  <a:srgbClr val="0033CC"/>
                </a:solidFill>
                <a:latin typeface="Times New Roman" pitchFamily="18" charset="0"/>
                <a:cs typeface="Times New Roman" pitchFamily="18" charset="0"/>
              </a:rPr>
              <a:t>Identifying Boundary Objects</a:t>
            </a: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Boundary objects represent the system interface with the actors. In each use case, each actor interacts with at least one boundary object.</a:t>
            </a:r>
          </a:p>
          <a:p>
            <a:pPr algn="just">
              <a:lnSpc>
                <a:spcPct val="150000"/>
              </a:lnSpc>
              <a:buFont typeface="Times New Roman" pitchFamily="18" charset="0"/>
              <a:buChar char="♥"/>
            </a:pPr>
            <a:r>
              <a:rPr lang="en-US" dirty="0" smtClean="0">
                <a:latin typeface="Times New Roman" pitchFamily="18" charset="0"/>
                <a:cs typeface="Times New Roman" pitchFamily="18" charset="0"/>
              </a:rPr>
              <a:t>The boundary object collects information from the actor and translates it into a form that can be used by both entity and control objects. </a:t>
            </a:r>
          </a:p>
          <a:p>
            <a:pPr algn="just">
              <a:lnSpc>
                <a:spcPct val="150000"/>
              </a:lnSpc>
              <a:buFont typeface="Times New Roman" pitchFamily="18" charset="0"/>
              <a:buChar char="♥"/>
            </a:pPr>
            <a:r>
              <a:rPr lang="en-US" dirty="0" smtClean="0">
                <a:latin typeface="Times New Roman" pitchFamily="18" charset="0"/>
                <a:cs typeface="Times New Roman" pitchFamily="18" charset="0"/>
              </a:rPr>
              <a:t>Boundary objects model the user interface at a coarse level.</a:t>
            </a:r>
          </a:p>
          <a:p>
            <a:pPr marL="68580" indent="0" algn="just">
              <a:lnSpc>
                <a:spcPct val="150000"/>
              </a:lnSpc>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dirty="0" smtClean="0"/>
              <a:t>3/2/2018</a:t>
            </a:r>
            <a:endParaRPr lang="en-US" dirty="0"/>
          </a:p>
        </p:txBody>
      </p:sp>
      <p:sp>
        <p:nvSpPr>
          <p:cNvPr id="6" name="Slide Number Placeholder 5"/>
          <p:cNvSpPr>
            <a:spLocks noGrp="1"/>
          </p:cNvSpPr>
          <p:nvPr>
            <p:ph type="sldNum" sz="quarter" idx="12"/>
          </p:nvPr>
        </p:nvSpPr>
        <p:spPr/>
        <p:txBody>
          <a:bodyPr/>
          <a:lstStyle/>
          <a:p>
            <a:fld id="{E31DD491-D1AD-431C-9D10-345859CB23D9}" type="slidenum">
              <a:rPr lang="en-US" smtClean="0"/>
              <a:pPr/>
              <a:t>10</a:t>
            </a:fld>
            <a:endParaRPr lang="en-US"/>
          </a:p>
        </p:txBody>
      </p:sp>
    </p:spTree>
    <p:extLst>
      <p:ext uri="{BB962C8B-B14F-4D97-AF65-F5344CB8AC3E}">
        <p14:creationId xmlns:p14="http://schemas.microsoft.com/office/powerpoint/2010/main" val="3186202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endParaRPr lang="en-US" sz="3200" dirty="0">
              <a:solidFill>
                <a:srgbClr val="0033CC"/>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11</a:t>
            </a:fld>
            <a:endParaRPr lang="en-US"/>
          </a:p>
        </p:txBody>
      </p:sp>
      <p:sp>
        <p:nvSpPr>
          <p:cNvPr id="3" name="Content Placeholder 2"/>
          <p:cNvSpPr>
            <a:spLocks noGrp="1"/>
          </p:cNvSpPr>
          <p:nvPr>
            <p:ph idx="1"/>
          </p:nvPr>
        </p:nvSpPr>
        <p:spPr>
          <a:xfrm>
            <a:off x="457200" y="1295400"/>
            <a:ext cx="8229600" cy="5181600"/>
          </a:xfrm>
        </p:spPr>
        <p:txBody>
          <a:bodyPr>
            <a:normAutofit fontScale="92500" lnSpcReduction="20000"/>
          </a:bodyPr>
          <a:lstStyle/>
          <a:p>
            <a:pPr marL="68580" indent="0" algn="just">
              <a:lnSpc>
                <a:spcPct val="150000"/>
              </a:lnSpc>
              <a:buNone/>
            </a:pPr>
            <a:r>
              <a:rPr lang="en-IN" altLang="en-US" dirty="0" smtClean="0">
                <a:solidFill>
                  <a:srgbClr val="0033CC"/>
                </a:solidFill>
                <a:latin typeface="Times New Roman" pitchFamily="18" charset="0"/>
                <a:cs typeface="Times New Roman" pitchFamily="18" charset="0"/>
              </a:rPr>
              <a:t>Heuristics for identifying boundary objects.</a:t>
            </a:r>
          </a:p>
          <a:p>
            <a:pPr algn="just">
              <a:lnSpc>
                <a:spcPct val="150000"/>
              </a:lnSpc>
              <a:buFont typeface="Times New Roman" pitchFamily="18" charset="0"/>
              <a:buChar char="♥"/>
            </a:pPr>
            <a:r>
              <a:rPr lang="en-IN" altLang="en-US" sz="2500" dirty="0" smtClean="0">
                <a:latin typeface="Times New Roman" pitchFamily="18" charset="0"/>
                <a:cs typeface="Times New Roman" pitchFamily="18" charset="0"/>
              </a:rPr>
              <a:t>Identify user interface controls that the user needs to initiate the use case.</a:t>
            </a:r>
          </a:p>
          <a:p>
            <a:pPr algn="just">
              <a:lnSpc>
                <a:spcPct val="150000"/>
              </a:lnSpc>
              <a:buFont typeface="Times New Roman" pitchFamily="18" charset="0"/>
              <a:buChar char="♥"/>
            </a:pPr>
            <a:r>
              <a:rPr lang="en-IN" altLang="en-US" sz="2500" dirty="0">
                <a:latin typeface="Times New Roman" pitchFamily="18" charset="0"/>
                <a:cs typeface="Times New Roman" pitchFamily="18" charset="0"/>
              </a:rPr>
              <a:t>I</a:t>
            </a:r>
            <a:r>
              <a:rPr lang="en-IN" altLang="en-US" sz="2500" dirty="0" smtClean="0">
                <a:latin typeface="Times New Roman" pitchFamily="18" charset="0"/>
                <a:cs typeface="Times New Roman" pitchFamily="18" charset="0"/>
              </a:rPr>
              <a:t>dentify forms the users needs to enter data into the system.</a:t>
            </a:r>
          </a:p>
          <a:p>
            <a:pPr algn="just">
              <a:lnSpc>
                <a:spcPct val="150000"/>
              </a:lnSpc>
              <a:buFont typeface="Times New Roman" pitchFamily="18" charset="0"/>
              <a:buChar char="♥"/>
            </a:pPr>
            <a:r>
              <a:rPr lang="en-IN" altLang="en-US" sz="2500" dirty="0" smtClean="0">
                <a:latin typeface="Times New Roman" pitchFamily="18" charset="0"/>
                <a:cs typeface="Times New Roman" pitchFamily="18" charset="0"/>
              </a:rPr>
              <a:t>Identify notices and messages the system uses to respond to the user.</a:t>
            </a:r>
          </a:p>
          <a:p>
            <a:pPr algn="just">
              <a:lnSpc>
                <a:spcPct val="150000"/>
              </a:lnSpc>
              <a:buFont typeface="Times New Roman" pitchFamily="18" charset="0"/>
              <a:buChar char="♥"/>
            </a:pPr>
            <a:r>
              <a:rPr lang="en-IN" altLang="en-US" sz="2500" dirty="0" smtClean="0">
                <a:latin typeface="Times New Roman" pitchFamily="18" charset="0"/>
                <a:cs typeface="Times New Roman" pitchFamily="18" charset="0"/>
              </a:rPr>
              <a:t>When multiple actors are involved in a use case, identify actor terminals.</a:t>
            </a:r>
          </a:p>
          <a:p>
            <a:pPr algn="just">
              <a:lnSpc>
                <a:spcPct val="150000"/>
              </a:lnSpc>
              <a:buFont typeface="Times New Roman" pitchFamily="18" charset="0"/>
              <a:buChar char="♥"/>
            </a:pPr>
            <a:r>
              <a:rPr lang="en-IN" altLang="en-US" sz="2500" dirty="0" smtClean="0">
                <a:latin typeface="Times New Roman" pitchFamily="18" charset="0"/>
                <a:cs typeface="Times New Roman" pitchFamily="18" charset="0"/>
              </a:rPr>
              <a:t>Always use the end user’s terms for describing interfaces; do not use terms from the solution or implementation domains.  </a:t>
            </a: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marL="68580" indent="0" algn="just">
              <a:lnSpc>
                <a:spcPct val="150000"/>
              </a:lnSpc>
              <a:buNone/>
            </a:pPr>
            <a:endParaRPr lang="en-US" dirty="0">
              <a:latin typeface="Times New Roman" pitchFamily="18" charset="0"/>
              <a:cs typeface="Times New Roman" pitchFamily="18" charset="0"/>
            </a:endParaRPr>
          </a:p>
          <a:p>
            <a:pPr algn="just">
              <a:lnSpc>
                <a:spcPct val="150000"/>
              </a:lnSpc>
              <a:buFont typeface="Times New Roman" pitchFamily="18" charset="0"/>
              <a:buChar char="♥"/>
            </a:pPr>
            <a:endParaRPr lang="en-IN" altLang="en-US" dirty="0" smtClean="0">
              <a:latin typeface="Times New Roman" pitchFamily="18" charset="0"/>
              <a:cs typeface="Times New Roman" pitchFamily="18" charset="0"/>
              <a:sym typeface="+mn-ea"/>
            </a:endParaRPr>
          </a:p>
          <a:p>
            <a:pPr marL="68580" indent="0" algn="just">
              <a:lnSpc>
                <a:spcPct val="150000"/>
              </a:lnSpc>
              <a:buNone/>
            </a:pPr>
            <a:endParaRPr lang="en-IN" altLang="en-US" dirty="0">
              <a:latin typeface="Times New Roman" pitchFamily="18" charset="0"/>
              <a:cs typeface="Times New Roman" pitchFamily="18" charset="0"/>
              <a:sym typeface="+mn-ea"/>
            </a:endParaRPr>
          </a:p>
          <a:p>
            <a:pPr algn="just">
              <a:lnSpc>
                <a:spcPct val="150000"/>
              </a:lnSpc>
              <a:buFont typeface="Times New Roman" pitchFamily="18" charset="0"/>
              <a:buChar char="♥"/>
            </a:pPr>
            <a:endParaRPr lang="en-US" dirty="0" smtClean="0">
              <a:solidFill>
                <a:srgbClr val="0033CC"/>
              </a:solidFill>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246788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pPr lvl="0"/>
            <a:r>
              <a:rPr lang="en-US" sz="2800" b="1" dirty="0" smtClean="0">
                <a:solidFill>
                  <a:srgbClr val="0033CC"/>
                </a:solidFill>
                <a:latin typeface="Times New Roman" pitchFamily="18" charset="0"/>
                <a:cs typeface="Times New Roman" pitchFamily="18" charset="0"/>
              </a:rPr>
              <a:t>Identifying Control Objects</a:t>
            </a: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Control objects are responsible for coordinating boundary and entity objects.</a:t>
            </a:r>
          </a:p>
          <a:p>
            <a:pPr algn="just">
              <a:lnSpc>
                <a:spcPct val="150000"/>
              </a:lnSpc>
              <a:buFont typeface="Times New Roman" pitchFamily="18" charset="0"/>
              <a:buChar char="♥"/>
            </a:pPr>
            <a:r>
              <a:rPr lang="en-US" dirty="0" smtClean="0">
                <a:latin typeface="Times New Roman" pitchFamily="18" charset="0"/>
                <a:cs typeface="Times New Roman" pitchFamily="18" charset="0"/>
              </a:rPr>
              <a:t>A control object is usually created at the beginning of the use case and ceases to exist at its end. </a:t>
            </a:r>
          </a:p>
          <a:p>
            <a:pPr algn="just">
              <a:lnSpc>
                <a:spcPct val="150000"/>
              </a:lnSpc>
              <a:buFont typeface="Times New Roman" pitchFamily="18" charset="0"/>
              <a:buChar char="♥"/>
            </a:pPr>
            <a:r>
              <a:rPr lang="en-US" dirty="0" smtClean="0">
                <a:latin typeface="Times New Roman" pitchFamily="18" charset="0"/>
                <a:cs typeface="Times New Roman" pitchFamily="18" charset="0"/>
              </a:rPr>
              <a:t>It is responsible for collecting information from the boundary objects and dispatching it to entity objects.     </a:t>
            </a: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12</a:t>
            </a:fld>
            <a:endParaRPr lang="en-US"/>
          </a:p>
        </p:txBody>
      </p:sp>
    </p:spTree>
    <p:extLst>
      <p:ext uri="{BB962C8B-B14F-4D97-AF65-F5344CB8AC3E}">
        <p14:creationId xmlns:p14="http://schemas.microsoft.com/office/powerpoint/2010/main" val="1075747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pPr lvl="0"/>
            <a:endParaRPr lang="en-US" sz="2800"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marL="68580" indent="0" algn="just">
              <a:lnSpc>
                <a:spcPct val="150000"/>
              </a:lnSpc>
              <a:buNone/>
            </a:pPr>
            <a:r>
              <a:rPr lang="en-IN" altLang="en-US" dirty="0">
                <a:solidFill>
                  <a:srgbClr val="0033CC"/>
                </a:solidFill>
                <a:latin typeface="Times New Roman" pitchFamily="18" charset="0"/>
                <a:cs typeface="Times New Roman" pitchFamily="18" charset="0"/>
              </a:rPr>
              <a:t>Heuristics for identifying </a:t>
            </a:r>
            <a:r>
              <a:rPr lang="en-IN" altLang="en-US" dirty="0" smtClean="0">
                <a:solidFill>
                  <a:srgbClr val="0033CC"/>
                </a:solidFill>
                <a:latin typeface="Times New Roman" pitchFamily="18" charset="0"/>
                <a:cs typeface="Times New Roman" pitchFamily="18" charset="0"/>
              </a:rPr>
              <a:t>control </a:t>
            </a:r>
            <a:r>
              <a:rPr lang="en-IN" altLang="en-US" dirty="0">
                <a:solidFill>
                  <a:srgbClr val="0033CC"/>
                </a:solidFill>
                <a:latin typeface="Times New Roman" pitchFamily="18" charset="0"/>
                <a:cs typeface="Times New Roman" pitchFamily="18" charset="0"/>
              </a:rPr>
              <a:t>objects</a:t>
            </a:r>
            <a:r>
              <a:rPr lang="en-IN" altLang="en-US" dirty="0" smtClean="0">
                <a:solidFill>
                  <a:srgbClr val="0033CC"/>
                </a:solidFill>
                <a:latin typeface="Times New Roman" pitchFamily="18" charset="0"/>
                <a:cs typeface="Times New Roman" pitchFamily="18" charset="0"/>
              </a:rPr>
              <a:t>.</a:t>
            </a:r>
          </a:p>
          <a:p>
            <a:pPr algn="just">
              <a:lnSpc>
                <a:spcPct val="150000"/>
              </a:lnSpc>
              <a:buFont typeface="Times New Roman" pitchFamily="18" charset="0"/>
              <a:buChar char="♥"/>
            </a:pPr>
            <a:r>
              <a:rPr lang="en-IN" altLang="en-US" dirty="0" smtClean="0">
                <a:latin typeface="Times New Roman" pitchFamily="18" charset="0"/>
                <a:cs typeface="Times New Roman" pitchFamily="18" charset="0"/>
              </a:rPr>
              <a:t>Identify one control object per use case.</a:t>
            </a:r>
          </a:p>
          <a:p>
            <a:pPr algn="just">
              <a:lnSpc>
                <a:spcPct val="150000"/>
              </a:lnSpc>
              <a:buFont typeface="Times New Roman" pitchFamily="18" charset="0"/>
              <a:buChar char="♥"/>
            </a:pPr>
            <a:r>
              <a:rPr lang="en-IN" altLang="en-US" dirty="0">
                <a:latin typeface="Times New Roman" pitchFamily="18" charset="0"/>
                <a:cs typeface="Times New Roman" pitchFamily="18" charset="0"/>
              </a:rPr>
              <a:t>Identify one control object </a:t>
            </a:r>
            <a:r>
              <a:rPr lang="en-IN" altLang="en-US" dirty="0" smtClean="0">
                <a:latin typeface="Times New Roman" pitchFamily="18" charset="0"/>
                <a:cs typeface="Times New Roman" pitchFamily="18" charset="0"/>
              </a:rPr>
              <a:t>per actor in the use case.</a:t>
            </a:r>
          </a:p>
          <a:p>
            <a:pPr algn="just">
              <a:lnSpc>
                <a:spcPct val="150000"/>
              </a:lnSpc>
              <a:buFont typeface="Times New Roman" pitchFamily="18" charset="0"/>
              <a:buChar char="♥"/>
            </a:pPr>
            <a:r>
              <a:rPr lang="en-IN" altLang="en-US" dirty="0" smtClean="0">
                <a:latin typeface="Times New Roman" pitchFamily="18" charset="0"/>
                <a:cs typeface="Times New Roman" pitchFamily="18" charset="0"/>
              </a:rPr>
              <a:t>The life span of a control object should cover the extent of the use case or the extent of the a user session.</a:t>
            </a:r>
          </a:p>
          <a:p>
            <a:pPr algn="just">
              <a:lnSpc>
                <a:spcPct val="150000"/>
              </a:lnSpc>
              <a:buFont typeface="Times New Roman" pitchFamily="18" charset="0"/>
              <a:buChar char="♥"/>
            </a:pPr>
            <a:endParaRPr lang="en-IN" alt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IN"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buFont typeface="Times New Roman" pitchFamily="18" charset="0"/>
              <a:buChar char="♥"/>
            </a:pPr>
            <a:endParaRPr lang="en-US" dirty="0">
              <a:latin typeface="Times New Roman" pitchFamily="18" charset="0"/>
              <a:cs typeface="Times New Roman" pitchFamily="18" charset="0"/>
            </a:endParaRPr>
          </a:p>
          <a:p>
            <a:pPr marL="68580" indent="0">
              <a:buNone/>
            </a:pPr>
            <a:endParaRPr lang="en-US"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dirty="0" smtClean="0"/>
              <a:t>3/2/2018</a:t>
            </a:r>
            <a:endParaRPr lang="en-US" dirty="0"/>
          </a:p>
        </p:txBody>
      </p:sp>
      <p:sp>
        <p:nvSpPr>
          <p:cNvPr id="6" name="Slide Number Placeholder 5"/>
          <p:cNvSpPr>
            <a:spLocks noGrp="1"/>
          </p:cNvSpPr>
          <p:nvPr>
            <p:ph type="sldNum" sz="quarter" idx="12"/>
          </p:nvPr>
        </p:nvSpPr>
        <p:spPr/>
        <p:txBody>
          <a:bodyPr/>
          <a:lstStyle/>
          <a:p>
            <a:fld id="{E31DD491-D1AD-431C-9D10-345859CB23D9}" type="slidenum">
              <a:rPr lang="en-US" smtClean="0"/>
              <a:pPr/>
              <a:t>13</a:t>
            </a:fld>
            <a:endParaRPr lang="en-US"/>
          </a:p>
        </p:txBody>
      </p:sp>
    </p:spTree>
    <p:extLst>
      <p:ext uri="{BB962C8B-B14F-4D97-AF65-F5344CB8AC3E}">
        <p14:creationId xmlns:p14="http://schemas.microsoft.com/office/powerpoint/2010/main" val="2808094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Autofit/>
          </a:bodyPr>
          <a:lstStyle/>
          <a:p>
            <a:r>
              <a:rPr lang="en-IN" sz="2400" b="1" dirty="0">
                <a:solidFill>
                  <a:srgbClr val="0033CC"/>
                </a:solidFill>
                <a:latin typeface="Times New Roman" pitchFamily="18" charset="0"/>
                <a:cs typeface="Times New Roman" pitchFamily="18" charset="0"/>
              </a:rPr>
              <a:t>Mapping use cases to objects with sequence diagrams </a:t>
            </a:r>
            <a:endParaRPr lang="en-US" sz="2400" b="1" dirty="0">
              <a:solidFill>
                <a:srgbClr val="0033CC"/>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14</a:t>
            </a:fld>
            <a:endParaRPr lang="en-US"/>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IN" sz="2300" dirty="0" smtClean="0">
                <a:latin typeface="Times New Roman" pitchFamily="18" charset="0"/>
                <a:cs typeface="Times New Roman" pitchFamily="18" charset="0"/>
              </a:rPr>
              <a:t>A sequence diagram ties use case with objects. It shows how the behaviour of the use case (scenario) is distributed among its participating objects.  </a:t>
            </a:r>
            <a:endParaRPr lang="en-IN" sz="2300"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marL="68580" indent="0">
              <a:buNone/>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819400"/>
            <a:ext cx="8229600" cy="3886200"/>
          </a:xfrm>
          <a:prstGeom prst="rect">
            <a:avLst/>
          </a:prstGeom>
        </p:spPr>
      </p:pic>
    </p:spTree>
    <p:extLst>
      <p:ext uri="{BB962C8B-B14F-4D97-AF65-F5344CB8AC3E}">
        <p14:creationId xmlns:p14="http://schemas.microsoft.com/office/powerpoint/2010/main" val="40972191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GB"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pPr algn="just">
              <a:lnSpc>
                <a:spcPct val="150000"/>
              </a:lnSpc>
              <a:buFont typeface="Times New Roman" pitchFamily="18" charset="0"/>
              <a:buChar char="♥"/>
            </a:pPr>
            <a:r>
              <a:rPr lang="en-IN" sz="2500" dirty="0" smtClean="0">
                <a:latin typeface="Times New Roman" pitchFamily="18" charset="0"/>
                <a:cs typeface="Times New Roman" pitchFamily="18" charset="0"/>
              </a:rPr>
              <a:t>As shown from previous </a:t>
            </a:r>
            <a:r>
              <a:rPr lang="en-GB" sz="2500" dirty="0" smtClean="0">
                <a:latin typeface="Times New Roman" panose="02020603050405020304" pitchFamily="18" charset="0"/>
                <a:cs typeface="Times New Roman" panose="02020603050405020304" pitchFamily="18" charset="0"/>
              </a:rPr>
              <a:t>Figures sequence diagrams associated with the </a:t>
            </a:r>
            <a:r>
              <a:rPr lang="en-GB" sz="2500" dirty="0" err="1" smtClean="0">
                <a:solidFill>
                  <a:srgbClr val="0033CC"/>
                </a:solidFill>
                <a:latin typeface="Times New Roman" panose="02020603050405020304" pitchFamily="18" charset="0"/>
                <a:cs typeface="Times New Roman" panose="02020603050405020304" pitchFamily="18" charset="0"/>
              </a:rPr>
              <a:t>ReportEmergency</a:t>
            </a:r>
            <a:r>
              <a:rPr lang="en-GB" sz="2500" dirty="0">
                <a:latin typeface="Times New Roman" panose="02020603050405020304" pitchFamily="18" charset="0"/>
                <a:cs typeface="Times New Roman" panose="02020603050405020304" pitchFamily="18" charset="0"/>
              </a:rPr>
              <a:t> </a:t>
            </a:r>
            <a:r>
              <a:rPr lang="en-GB" sz="2500" dirty="0" smtClean="0">
                <a:latin typeface="Times New Roman" panose="02020603050405020304" pitchFamily="18" charset="0"/>
                <a:cs typeface="Times New Roman" panose="02020603050405020304" pitchFamily="18" charset="0"/>
              </a:rPr>
              <a:t>use case.</a:t>
            </a:r>
          </a:p>
          <a:p>
            <a:pPr algn="just">
              <a:lnSpc>
                <a:spcPct val="150000"/>
              </a:lnSpc>
              <a:buFont typeface="Times New Roman" pitchFamily="18" charset="0"/>
              <a:buChar char="♥"/>
            </a:pPr>
            <a:r>
              <a:rPr lang="en-GB" sz="2500" dirty="0" smtClean="0">
                <a:latin typeface="Times New Roman" panose="02020603050405020304" pitchFamily="18" charset="0"/>
                <a:cs typeface="Times New Roman" panose="02020603050405020304" pitchFamily="18" charset="0"/>
              </a:rPr>
              <a:t>The columns of a sequence diagram represent the objects that participate in the use case. </a:t>
            </a:r>
          </a:p>
          <a:p>
            <a:pPr algn="just">
              <a:lnSpc>
                <a:spcPct val="150000"/>
              </a:lnSpc>
              <a:buFont typeface="Times New Roman" pitchFamily="18" charset="0"/>
              <a:buChar char="♥"/>
            </a:pPr>
            <a:r>
              <a:rPr lang="en-GB" sz="2500" dirty="0" smtClean="0">
                <a:latin typeface="Times New Roman" panose="02020603050405020304" pitchFamily="18" charset="0"/>
                <a:cs typeface="Times New Roman" panose="02020603050405020304" pitchFamily="18" charset="0"/>
              </a:rPr>
              <a:t>The left-most column is the actor who initiates the use case. Horizontal arrows across columns represent messages, or stimuli, that are sent from one object to the other. </a:t>
            </a:r>
          </a:p>
          <a:p>
            <a:pPr algn="just">
              <a:lnSpc>
                <a:spcPct val="150000"/>
              </a:lnSpc>
              <a:buFont typeface="Times New Roman" pitchFamily="18" charset="0"/>
              <a:buChar char="♥"/>
            </a:pPr>
            <a:r>
              <a:rPr lang="en-GB" sz="2500" dirty="0" smtClean="0">
                <a:latin typeface="Times New Roman" panose="02020603050405020304" pitchFamily="18" charset="0"/>
                <a:cs typeface="Times New Roman" panose="02020603050405020304" pitchFamily="18" charset="0"/>
              </a:rPr>
              <a:t>Time proceeds vertically from top to bottom. </a:t>
            </a:r>
            <a:r>
              <a:rPr lang="en-GB" sz="2500" dirty="0">
                <a:latin typeface="Times New Roman" panose="02020603050405020304" pitchFamily="18" charset="0"/>
                <a:cs typeface="Times New Roman" panose="02020603050405020304" pitchFamily="18" charset="0"/>
              </a:rPr>
              <a:t>T</a:t>
            </a:r>
            <a:r>
              <a:rPr lang="en-GB" sz="2500" dirty="0" smtClean="0">
                <a:latin typeface="Times New Roman" panose="02020603050405020304" pitchFamily="18" charset="0"/>
                <a:cs typeface="Times New Roman" panose="02020603050405020304" pitchFamily="18" charset="0"/>
              </a:rPr>
              <a:t>he </a:t>
            </a:r>
            <a:r>
              <a:rPr lang="en-GB" sz="2500" dirty="0">
                <a:latin typeface="Times New Roman" panose="02020603050405020304" pitchFamily="18" charset="0"/>
                <a:cs typeface="Times New Roman" panose="02020603050405020304" pitchFamily="18" charset="0"/>
              </a:rPr>
              <a:t>first arrow in </a:t>
            </a:r>
            <a:r>
              <a:rPr lang="en-GB" sz="2500" dirty="0" smtClean="0">
                <a:latin typeface="Times New Roman" panose="02020603050405020304" pitchFamily="18" charset="0"/>
                <a:cs typeface="Times New Roman" panose="02020603050405020304" pitchFamily="18" charset="0"/>
              </a:rPr>
              <a:t>the Figure </a:t>
            </a:r>
            <a:r>
              <a:rPr lang="en-GB" sz="2500" dirty="0">
                <a:latin typeface="Times New Roman" panose="02020603050405020304" pitchFamily="18" charset="0"/>
                <a:cs typeface="Times New Roman" panose="02020603050405020304" pitchFamily="18" charset="0"/>
              </a:rPr>
              <a:t>represents the </a:t>
            </a:r>
            <a:r>
              <a:rPr lang="en-GB" sz="2500" dirty="0" smtClean="0">
                <a:latin typeface="Times New Roman" panose="02020603050405020304" pitchFamily="18" charset="0"/>
                <a:cs typeface="Times New Roman" panose="02020603050405020304" pitchFamily="18" charset="0"/>
              </a:rPr>
              <a:t>press message </a:t>
            </a:r>
            <a:r>
              <a:rPr lang="en-GB" sz="2500" dirty="0">
                <a:latin typeface="Times New Roman" panose="02020603050405020304" pitchFamily="18" charset="0"/>
                <a:cs typeface="Times New Roman" panose="02020603050405020304" pitchFamily="18" charset="0"/>
              </a:rPr>
              <a:t>sent by a </a:t>
            </a:r>
            <a:r>
              <a:rPr lang="en-GB" sz="2500" dirty="0" err="1">
                <a:solidFill>
                  <a:srgbClr val="0033CC"/>
                </a:solidFill>
                <a:latin typeface="Times New Roman" panose="02020603050405020304" pitchFamily="18" charset="0"/>
                <a:cs typeface="Times New Roman" panose="02020603050405020304" pitchFamily="18" charset="0"/>
              </a:rPr>
              <a:t>FieldOfficer</a:t>
            </a:r>
            <a:r>
              <a:rPr lang="en-GB" sz="2500" dirty="0">
                <a:latin typeface="Times New Roman" panose="02020603050405020304" pitchFamily="18" charset="0"/>
                <a:cs typeface="Times New Roman" panose="02020603050405020304" pitchFamily="18" charset="0"/>
              </a:rPr>
              <a:t> to an </a:t>
            </a:r>
            <a:r>
              <a:rPr lang="en-GB" sz="2500" dirty="0" err="1">
                <a:solidFill>
                  <a:srgbClr val="0033CC"/>
                </a:solidFill>
                <a:latin typeface="Times New Roman" panose="02020603050405020304" pitchFamily="18" charset="0"/>
                <a:cs typeface="Times New Roman" panose="02020603050405020304" pitchFamily="18" charset="0"/>
              </a:rPr>
              <a:t>ReportEmergencyButton</a:t>
            </a:r>
            <a:r>
              <a:rPr lang="en-GB" sz="2500" dirty="0">
                <a:latin typeface="Times New Roman" panose="02020603050405020304" pitchFamily="18" charset="0"/>
                <a:cs typeface="Times New Roman" panose="02020603050405020304" pitchFamily="18" charset="0"/>
              </a:rPr>
              <a:t>. </a:t>
            </a:r>
            <a:endParaRPr lang="en-GB" sz="2500" dirty="0" smtClean="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endParaRPr lang="en-IN" alt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15</a:t>
            </a:fld>
            <a:endParaRPr lang="en-US"/>
          </a:p>
        </p:txBody>
      </p:sp>
    </p:spTree>
    <p:extLst>
      <p:ext uri="{BB962C8B-B14F-4D97-AF65-F5344CB8AC3E}">
        <p14:creationId xmlns:p14="http://schemas.microsoft.com/office/powerpoint/2010/main" val="3899812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GB" dirty="0"/>
          </a:p>
        </p:txBody>
      </p:sp>
      <p:sp>
        <p:nvSpPr>
          <p:cNvPr id="3" name="Content Placeholder 2"/>
          <p:cNvSpPr>
            <a:spLocks noGrp="1"/>
          </p:cNvSpPr>
          <p:nvPr>
            <p:ph idx="1"/>
          </p:nvPr>
        </p:nvSpPr>
        <p:spPr>
          <a:xfrm>
            <a:off x="457200" y="1295400"/>
            <a:ext cx="8229600" cy="5257800"/>
          </a:xfrm>
        </p:spPr>
        <p:txBody>
          <a:bodyPr>
            <a:normAutofit fontScale="25000" lnSpcReduction="20000"/>
          </a:bodyPr>
          <a:lstStyle/>
          <a:p>
            <a:pPr algn="just">
              <a:lnSpc>
                <a:spcPct val="150000"/>
              </a:lnSpc>
              <a:buFont typeface="Times New Roman" pitchFamily="18" charset="0"/>
              <a:buChar char="♥"/>
            </a:pPr>
            <a:r>
              <a:rPr lang="en-GB" sz="9200" dirty="0" smtClean="0">
                <a:latin typeface="Times New Roman" panose="02020603050405020304" pitchFamily="18" charset="0"/>
                <a:cs typeface="Times New Roman" panose="02020603050405020304" pitchFamily="18" charset="0"/>
              </a:rPr>
              <a:t>The </a:t>
            </a:r>
            <a:r>
              <a:rPr lang="en-GB" sz="9200" dirty="0" smtClean="0">
                <a:latin typeface="Times New Roman" panose="02020603050405020304" pitchFamily="18" charset="0"/>
                <a:cs typeface="Times New Roman" panose="02020603050405020304" pitchFamily="18" charset="0"/>
              </a:rPr>
              <a:t>receipt of a message triggers the activation of an operation. The activation is represented by a vertical rectangle from which other messages can originate. </a:t>
            </a:r>
          </a:p>
          <a:p>
            <a:pPr algn="just">
              <a:lnSpc>
                <a:spcPct val="150000"/>
              </a:lnSpc>
              <a:buFont typeface="Times New Roman" pitchFamily="18" charset="0"/>
              <a:buChar char="♥"/>
            </a:pPr>
            <a:r>
              <a:rPr lang="en-GB" sz="9200" dirty="0" smtClean="0">
                <a:latin typeface="Times New Roman" panose="02020603050405020304" pitchFamily="18" charset="0"/>
                <a:cs typeface="Times New Roman" panose="02020603050405020304" pitchFamily="18" charset="0"/>
              </a:rPr>
              <a:t>The length of the rectangle represents the time the operation is active.  </a:t>
            </a:r>
            <a:r>
              <a:rPr lang="en-GB" sz="9200" dirty="0">
                <a:latin typeface="Times New Roman" panose="02020603050405020304" pitchFamily="18" charset="0"/>
                <a:cs typeface="Times New Roman" panose="02020603050405020304" pitchFamily="18" charset="0"/>
              </a:rPr>
              <a:t>In </a:t>
            </a:r>
            <a:r>
              <a:rPr lang="en-GB" sz="9200" dirty="0" smtClean="0">
                <a:latin typeface="Times New Roman" panose="02020603050405020304" pitchFamily="18" charset="0"/>
                <a:cs typeface="Times New Roman" panose="02020603050405020304" pitchFamily="18" charset="0"/>
              </a:rPr>
              <a:t>the Figur</a:t>
            </a:r>
            <a:r>
              <a:rPr lang="en-GB" sz="9200" dirty="0" smtClean="0">
                <a:latin typeface="Times New Roman" panose="02020603050405020304" pitchFamily="18" charset="0"/>
                <a:cs typeface="Times New Roman" panose="02020603050405020304" pitchFamily="18" charset="0"/>
              </a:rPr>
              <a:t>e</a:t>
            </a:r>
            <a:r>
              <a:rPr lang="en-GB" sz="9200" dirty="0" smtClean="0">
                <a:latin typeface="Times New Roman" panose="02020603050405020304" pitchFamily="18" charset="0"/>
                <a:cs typeface="Times New Roman" panose="02020603050405020304" pitchFamily="18" charset="0"/>
              </a:rPr>
              <a:t>, </a:t>
            </a:r>
            <a:r>
              <a:rPr lang="en-GB" sz="9200" dirty="0">
                <a:latin typeface="Times New Roman" panose="02020603050405020304" pitchFamily="18" charset="0"/>
                <a:cs typeface="Times New Roman" panose="02020603050405020304" pitchFamily="18" charset="0"/>
              </a:rPr>
              <a:t>the operation triggered by the press message sends a </a:t>
            </a:r>
            <a:r>
              <a:rPr lang="en-GB" sz="9200" dirty="0" smtClean="0">
                <a:latin typeface="Times New Roman" panose="02020603050405020304" pitchFamily="18" charset="0"/>
                <a:cs typeface="Times New Roman" panose="02020603050405020304" pitchFamily="18" charset="0"/>
              </a:rPr>
              <a:t>create message </a:t>
            </a:r>
            <a:r>
              <a:rPr lang="en-GB" sz="9200" dirty="0">
                <a:latin typeface="Times New Roman" panose="02020603050405020304" pitchFamily="18" charset="0"/>
                <a:cs typeface="Times New Roman" panose="02020603050405020304" pitchFamily="18" charset="0"/>
              </a:rPr>
              <a:t>to the </a:t>
            </a:r>
            <a:r>
              <a:rPr lang="en-GB" sz="9200" dirty="0" err="1">
                <a:solidFill>
                  <a:srgbClr val="0033CC"/>
                </a:solidFill>
                <a:latin typeface="Times New Roman" panose="02020603050405020304" pitchFamily="18" charset="0"/>
                <a:cs typeface="Times New Roman" panose="02020603050405020304" pitchFamily="18" charset="0"/>
              </a:rPr>
              <a:t>ReportEmergencyControl</a:t>
            </a:r>
            <a:r>
              <a:rPr lang="en-GB" sz="9200" dirty="0">
                <a:solidFill>
                  <a:srgbClr val="0033CC"/>
                </a:solidFill>
                <a:latin typeface="Times New Roman" panose="02020603050405020304" pitchFamily="18" charset="0"/>
                <a:cs typeface="Times New Roman" panose="02020603050405020304" pitchFamily="18" charset="0"/>
              </a:rPr>
              <a:t> </a:t>
            </a:r>
            <a:r>
              <a:rPr lang="en-GB" sz="9200" dirty="0">
                <a:latin typeface="Times New Roman" panose="02020603050405020304" pitchFamily="18" charset="0"/>
                <a:cs typeface="Times New Roman" panose="02020603050405020304" pitchFamily="18" charset="0"/>
              </a:rPr>
              <a:t>class. </a:t>
            </a:r>
            <a:endParaRPr lang="en-GB" sz="9200" dirty="0" smtClean="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r>
              <a:rPr lang="en-GB" sz="9200" dirty="0" smtClean="0">
                <a:latin typeface="Times New Roman" panose="02020603050405020304" pitchFamily="18" charset="0"/>
                <a:cs typeface="Times New Roman" panose="02020603050405020304" pitchFamily="18" charset="0"/>
              </a:rPr>
              <a:t>Objects </a:t>
            </a:r>
            <a:r>
              <a:rPr lang="en-GB" sz="9200" dirty="0">
                <a:latin typeface="Times New Roman" panose="02020603050405020304" pitchFamily="18" charset="0"/>
                <a:cs typeface="Times New Roman" panose="02020603050405020304" pitchFamily="18" charset="0"/>
              </a:rPr>
              <a:t>that are created during the interaction are depicted with the </a:t>
            </a:r>
            <a:r>
              <a:rPr lang="en-GB" sz="9200" dirty="0">
                <a:solidFill>
                  <a:srgbClr val="0033CC"/>
                </a:solidFill>
                <a:latin typeface="Times New Roman" panose="02020603050405020304" pitchFamily="18" charset="0"/>
                <a:cs typeface="Times New Roman" panose="02020603050405020304" pitchFamily="18" charset="0"/>
              </a:rPr>
              <a:t>«create» </a:t>
            </a:r>
            <a:r>
              <a:rPr lang="en-GB" sz="9200" dirty="0">
                <a:latin typeface="Times New Roman" panose="02020603050405020304" pitchFamily="18" charset="0"/>
                <a:cs typeface="Times New Roman" panose="02020603050405020304" pitchFamily="18" charset="0"/>
              </a:rPr>
              <a:t>message pointing to the object. </a:t>
            </a:r>
            <a:endParaRPr lang="en-GB" sz="9200" dirty="0" smtClean="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r>
              <a:rPr lang="en-GB" sz="9200" dirty="0">
                <a:latin typeface="Times New Roman" panose="02020603050405020304" pitchFamily="18" charset="0"/>
                <a:cs typeface="Times New Roman" panose="02020603050405020304" pitchFamily="18" charset="0"/>
              </a:rPr>
              <a:t>Instances that are destroyed during the interaction have a cross indicating when the object ceases to exist.  </a:t>
            </a:r>
          </a:p>
          <a:p>
            <a:pPr algn="just">
              <a:lnSpc>
                <a:spcPct val="150000"/>
              </a:lnSpc>
              <a:buFont typeface="Times New Roman" pitchFamily="18" charset="0"/>
              <a:buChar char="♥"/>
            </a:pPr>
            <a:endParaRPr lang="en-GB" sz="9200" dirty="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endParaRPr lang="en-GB"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16</a:t>
            </a:fld>
            <a:endParaRPr lang="en-US"/>
          </a:p>
        </p:txBody>
      </p:sp>
    </p:spTree>
    <p:extLst>
      <p:ext uri="{BB962C8B-B14F-4D97-AF65-F5344CB8AC3E}">
        <p14:creationId xmlns:p14="http://schemas.microsoft.com/office/powerpoint/2010/main" val="1506750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GB" dirty="0"/>
          </a:p>
        </p:txBody>
      </p:sp>
      <p:sp>
        <p:nvSpPr>
          <p:cNvPr id="3" name="Content Placeholder 2"/>
          <p:cNvSpPr>
            <a:spLocks noGrp="1"/>
          </p:cNvSpPr>
          <p:nvPr>
            <p:ph idx="1"/>
          </p:nvPr>
        </p:nvSpPr>
        <p:spPr>
          <a:xfrm>
            <a:off x="457200" y="1295400"/>
            <a:ext cx="8229600" cy="5257800"/>
          </a:xfrm>
        </p:spPr>
        <p:txBody>
          <a:bodyPr>
            <a:normAutofit fontScale="25000" lnSpcReduction="20000"/>
          </a:bodyPr>
          <a:lstStyle/>
          <a:p>
            <a:pPr algn="just">
              <a:lnSpc>
                <a:spcPct val="150000"/>
              </a:lnSpc>
              <a:buFont typeface="Times New Roman" pitchFamily="18" charset="0"/>
              <a:buChar char="♥"/>
            </a:pPr>
            <a:r>
              <a:rPr lang="en-GB" sz="9200" dirty="0" smtClean="0">
                <a:latin typeface="Times New Roman" panose="02020603050405020304" pitchFamily="18" charset="0"/>
                <a:cs typeface="Times New Roman" panose="02020603050405020304" pitchFamily="18" charset="0"/>
              </a:rPr>
              <a:t>Between </a:t>
            </a:r>
            <a:r>
              <a:rPr lang="en-GB" sz="9200" dirty="0">
                <a:latin typeface="Times New Roman" panose="02020603050405020304" pitchFamily="18" charset="0"/>
                <a:cs typeface="Times New Roman" panose="02020603050405020304" pitchFamily="18" charset="0"/>
              </a:rPr>
              <a:t>the rectangle representing the object and </a:t>
            </a:r>
            <a:r>
              <a:rPr lang="en-GB" sz="9200" dirty="0" smtClean="0">
                <a:latin typeface="Times New Roman" panose="02020603050405020304" pitchFamily="18" charset="0"/>
                <a:cs typeface="Times New Roman" panose="02020603050405020304" pitchFamily="18" charset="0"/>
              </a:rPr>
              <a:t>the cross </a:t>
            </a:r>
            <a:r>
              <a:rPr lang="en-GB" sz="9200" dirty="0">
                <a:latin typeface="Times New Roman" panose="02020603050405020304" pitchFamily="18" charset="0"/>
                <a:cs typeface="Times New Roman" panose="02020603050405020304" pitchFamily="18" charset="0"/>
              </a:rPr>
              <a:t>(or the bottom of the diagram, if the object survives the interaction), a dashed </a:t>
            </a:r>
            <a:r>
              <a:rPr lang="en-GB" sz="9200" dirty="0" smtClean="0">
                <a:latin typeface="Times New Roman" panose="02020603050405020304" pitchFamily="18" charset="0"/>
                <a:cs typeface="Times New Roman" panose="02020603050405020304" pitchFamily="18" charset="0"/>
              </a:rPr>
              <a:t>line represents </a:t>
            </a:r>
            <a:r>
              <a:rPr lang="en-GB" sz="9200" dirty="0">
                <a:latin typeface="Times New Roman" panose="02020603050405020304" pitchFamily="18" charset="0"/>
                <a:cs typeface="Times New Roman" panose="02020603050405020304" pitchFamily="18" charset="0"/>
              </a:rPr>
              <a:t>the time span when the object can receive messages. </a:t>
            </a:r>
            <a:endParaRPr lang="en-GB" sz="9200" dirty="0" smtClean="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r>
              <a:rPr lang="en-GB" sz="9200" dirty="0" smtClean="0">
                <a:latin typeface="Times New Roman" panose="02020603050405020304" pitchFamily="18" charset="0"/>
                <a:cs typeface="Times New Roman" panose="02020603050405020304" pitchFamily="18" charset="0"/>
              </a:rPr>
              <a:t>The object </a:t>
            </a:r>
            <a:r>
              <a:rPr lang="en-GB" sz="9200" dirty="0">
                <a:latin typeface="Times New Roman" panose="02020603050405020304" pitchFamily="18" charset="0"/>
                <a:cs typeface="Times New Roman" panose="02020603050405020304" pitchFamily="18" charset="0"/>
              </a:rPr>
              <a:t>cannot </a:t>
            </a:r>
            <a:r>
              <a:rPr lang="en-GB" sz="9200" dirty="0" smtClean="0">
                <a:latin typeface="Times New Roman" panose="02020603050405020304" pitchFamily="18" charset="0"/>
                <a:cs typeface="Times New Roman" panose="02020603050405020304" pitchFamily="18" charset="0"/>
              </a:rPr>
              <a:t>receive messages below the </a:t>
            </a:r>
            <a:r>
              <a:rPr lang="en-GB" sz="9200" dirty="0">
                <a:latin typeface="Times New Roman" panose="02020603050405020304" pitchFamily="18" charset="0"/>
                <a:cs typeface="Times New Roman" panose="02020603050405020304" pitchFamily="18" charset="0"/>
              </a:rPr>
              <a:t>cross sign. For example, in </a:t>
            </a:r>
            <a:r>
              <a:rPr lang="en-GB" sz="9200" dirty="0" smtClean="0">
                <a:latin typeface="Times New Roman" panose="02020603050405020304" pitchFamily="18" charset="0"/>
                <a:cs typeface="Times New Roman" panose="02020603050405020304" pitchFamily="18" charset="0"/>
              </a:rPr>
              <a:t>the Figure </a:t>
            </a:r>
            <a:r>
              <a:rPr lang="en-GB" sz="9200" dirty="0">
                <a:latin typeface="Times New Roman" panose="02020603050405020304" pitchFamily="18" charset="0"/>
                <a:cs typeface="Times New Roman" panose="02020603050405020304" pitchFamily="18" charset="0"/>
              </a:rPr>
              <a:t>an object of </a:t>
            </a:r>
            <a:r>
              <a:rPr lang="en-GB" sz="9200" dirty="0" smtClean="0">
                <a:latin typeface="Times New Roman" panose="02020603050405020304" pitchFamily="18" charset="0"/>
                <a:cs typeface="Times New Roman" panose="02020603050405020304" pitchFamily="18" charset="0"/>
              </a:rPr>
              <a:t>class </a:t>
            </a:r>
            <a:r>
              <a:rPr lang="en-GB" sz="9200" dirty="0" err="1" smtClean="0">
                <a:solidFill>
                  <a:srgbClr val="0033CC"/>
                </a:solidFill>
                <a:latin typeface="Times New Roman" panose="02020603050405020304" pitchFamily="18" charset="0"/>
                <a:cs typeface="Times New Roman" panose="02020603050405020304" pitchFamily="18" charset="0"/>
              </a:rPr>
              <a:t>ReportEmergencyForm</a:t>
            </a:r>
            <a:r>
              <a:rPr lang="en-GB" sz="9200" dirty="0" smtClean="0">
                <a:latin typeface="Times New Roman" panose="02020603050405020304" pitchFamily="18" charset="0"/>
                <a:cs typeface="Times New Roman" panose="02020603050405020304" pitchFamily="18" charset="0"/>
              </a:rPr>
              <a:t> </a:t>
            </a:r>
            <a:r>
              <a:rPr lang="en-GB" sz="9200" dirty="0">
                <a:latin typeface="Times New Roman" panose="02020603050405020304" pitchFamily="18" charset="0"/>
                <a:cs typeface="Times New Roman" panose="02020603050405020304" pitchFamily="18" charset="0"/>
              </a:rPr>
              <a:t>is created when object </a:t>
            </a:r>
            <a:r>
              <a:rPr lang="en-GB" sz="9200" dirty="0" smtClean="0">
                <a:latin typeface="Times New Roman" panose="02020603050405020304" pitchFamily="18" charset="0"/>
                <a:cs typeface="Times New Roman" panose="02020603050405020304" pitchFamily="18" charset="0"/>
              </a:rPr>
              <a:t>of </a:t>
            </a:r>
            <a:r>
              <a:rPr lang="en-GB" sz="9200" dirty="0" err="1" smtClean="0">
                <a:solidFill>
                  <a:srgbClr val="0033CC"/>
                </a:solidFill>
                <a:latin typeface="Times New Roman" panose="02020603050405020304" pitchFamily="18" charset="0"/>
                <a:cs typeface="Times New Roman" panose="02020603050405020304" pitchFamily="18" charset="0"/>
              </a:rPr>
              <a:t>ReportEmergencyControl</a:t>
            </a:r>
            <a:r>
              <a:rPr lang="en-GB" sz="9200" dirty="0" smtClean="0">
                <a:latin typeface="Times New Roman" panose="02020603050405020304" pitchFamily="18" charset="0"/>
                <a:cs typeface="Times New Roman" panose="02020603050405020304" pitchFamily="18" charset="0"/>
              </a:rPr>
              <a:t> </a:t>
            </a:r>
            <a:r>
              <a:rPr lang="en-GB" sz="9200" dirty="0">
                <a:latin typeface="Times New Roman" panose="02020603050405020304" pitchFamily="18" charset="0"/>
                <a:cs typeface="Times New Roman" panose="02020603050405020304" pitchFamily="18" charset="0"/>
              </a:rPr>
              <a:t>sends </a:t>
            </a:r>
            <a:r>
              <a:rPr lang="en-GB" sz="9200" dirty="0" smtClean="0">
                <a:latin typeface="Times New Roman" panose="02020603050405020304" pitchFamily="18" charset="0"/>
                <a:cs typeface="Times New Roman" panose="02020603050405020304" pitchFamily="18" charset="0"/>
              </a:rPr>
              <a:t>the «create» message </a:t>
            </a:r>
            <a:r>
              <a:rPr lang="en-GB" sz="9200" dirty="0">
                <a:latin typeface="Times New Roman" panose="02020603050405020304" pitchFamily="18" charset="0"/>
                <a:cs typeface="Times New Roman" panose="02020603050405020304" pitchFamily="18" charset="0"/>
              </a:rPr>
              <a:t>and </a:t>
            </a:r>
            <a:r>
              <a:rPr lang="en-GB" sz="9200" dirty="0" smtClean="0">
                <a:latin typeface="Times New Roman" panose="02020603050405020304" pitchFamily="18" charset="0"/>
                <a:cs typeface="Times New Roman" panose="02020603050405020304" pitchFamily="18" charset="0"/>
              </a:rPr>
              <a:t>is destroyed </a:t>
            </a:r>
            <a:r>
              <a:rPr lang="en-GB" sz="9200" dirty="0">
                <a:latin typeface="Times New Roman" panose="02020603050405020304" pitchFamily="18" charset="0"/>
                <a:cs typeface="Times New Roman" panose="02020603050405020304" pitchFamily="18" charset="0"/>
              </a:rPr>
              <a:t>once </a:t>
            </a:r>
            <a:r>
              <a:rPr lang="en-GB" sz="9200" dirty="0" smtClean="0">
                <a:latin typeface="Times New Roman" panose="02020603050405020304" pitchFamily="18" charset="0"/>
                <a:cs typeface="Times New Roman" panose="02020603050405020304" pitchFamily="18" charset="0"/>
              </a:rPr>
              <a:t>the </a:t>
            </a:r>
            <a:r>
              <a:rPr lang="en-GB" sz="9200" dirty="0" err="1" smtClean="0">
                <a:solidFill>
                  <a:srgbClr val="0033CC"/>
                </a:solidFill>
                <a:latin typeface="Times New Roman" panose="02020603050405020304" pitchFamily="18" charset="0"/>
                <a:cs typeface="Times New Roman" panose="02020603050405020304" pitchFamily="18" charset="0"/>
              </a:rPr>
              <a:t>EmergencyReportForm</a:t>
            </a:r>
            <a:r>
              <a:rPr lang="en-GB" sz="9200" dirty="0" smtClean="0">
                <a:latin typeface="Times New Roman" panose="02020603050405020304" pitchFamily="18" charset="0"/>
                <a:cs typeface="Times New Roman" panose="02020603050405020304" pitchFamily="18" charset="0"/>
              </a:rPr>
              <a:t> </a:t>
            </a:r>
            <a:r>
              <a:rPr lang="en-GB" sz="9200" dirty="0">
                <a:latin typeface="Times New Roman" panose="02020603050405020304" pitchFamily="18" charset="0"/>
                <a:cs typeface="Times New Roman" panose="02020603050405020304" pitchFamily="18" charset="0"/>
              </a:rPr>
              <a:t>has been submitted.</a:t>
            </a:r>
            <a:r>
              <a:rPr lang="en-GB" sz="9200" dirty="0">
                <a:latin typeface="Times New Roman" panose="02020603050405020304" pitchFamily="18" charset="0"/>
                <a:cs typeface="Times New Roman" panose="02020603050405020304" pitchFamily="18" charset="0"/>
              </a:rPr>
              <a:t> </a:t>
            </a:r>
            <a:r>
              <a:rPr lang="en-GB" sz="9200" dirty="0" smtClean="0">
                <a:latin typeface="Times New Roman" panose="02020603050405020304" pitchFamily="18" charset="0"/>
                <a:cs typeface="Times New Roman" panose="02020603050405020304" pitchFamily="18" charset="0"/>
              </a:rPr>
              <a:t> </a:t>
            </a:r>
          </a:p>
          <a:p>
            <a:pPr algn="just">
              <a:lnSpc>
                <a:spcPct val="150000"/>
              </a:lnSpc>
              <a:buFont typeface="Times New Roman" pitchFamily="18" charset="0"/>
              <a:buChar char="♥"/>
            </a:pPr>
            <a:endParaRPr lang="en-GB" dirty="0" smtClean="0">
              <a:latin typeface="Times New Roman" panose="02020603050405020304" pitchFamily="18" charset="0"/>
              <a:cs typeface="Times New Roman" panose="02020603050405020304" pitchFamily="18" charset="0"/>
            </a:endParaRPr>
          </a:p>
          <a:p>
            <a:pPr algn="just">
              <a:lnSpc>
                <a:spcPct val="150000"/>
              </a:lnSpc>
              <a:buFont typeface="Times New Roman" pitchFamily="18" charset="0"/>
              <a:buChar char="♥"/>
            </a:pPr>
            <a:endParaRPr lang="en-GB" dirty="0">
              <a:latin typeface="Times New Roman" panose="02020603050405020304" pitchFamily="18" charset="0"/>
              <a:cs typeface="Times New Roman" panose="02020603050405020304" pitchFamily="18" charset="0"/>
            </a:endParaRPr>
          </a:p>
          <a:p>
            <a:pPr marL="68580" indent="0">
              <a:buNone/>
            </a:pPr>
            <a:endParaRPr lang="en-GB"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17</a:t>
            </a:fld>
            <a:endParaRPr lang="en-US"/>
          </a:p>
        </p:txBody>
      </p:sp>
    </p:spTree>
    <p:extLst>
      <p:ext uri="{BB962C8B-B14F-4D97-AF65-F5344CB8AC3E}">
        <p14:creationId xmlns:p14="http://schemas.microsoft.com/office/powerpoint/2010/main" val="1087945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r>
              <a:rPr lang="en-US" sz="2400" b="1" i="1" dirty="0" smtClean="0">
                <a:solidFill>
                  <a:srgbClr val="0033CC"/>
                </a:solidFill>
                <a:latin typeface="Times New Roman" pitchFamily="18" charset="0"/>
                <a:cs typeface="Times New Roman" pitchFamily="18" charset="0"/>
              </a:rPr>
              <a:t> </a:t>
            </a:r>
            <a:r>
              <a:rPr lang="en-IN" altLang="en-US" sz="2400" dirty="0">
                <a:solidFill>
                  <a:srgbClr val="0033CC"/>
                </a:solidFill>
                <a:latin typeface="Times New Roman" pitchFamily="18" charset="0"/>
                <a:cs typeface="Times New Roman" pitchFamily="18" charset="0"/>
              </a:rPr>
              <a:t>Heuristics for drawing sequence </a:t>
            </a:r>
            <a:r>
              <a:rPr lang="en-IN" altLang="en-US" sz="2400" dirty="0" smtClean="0">
                <a:solidFill>
                  <a:srgbClr val="0033CC"/>
                </a:solidFill>
                <a:latin typeface="Times New Roman" pitchFamily="18" charset="0"/>
                <a:cs typeface="Times New Roman" pitchFamily="18" charset="0"/>
              </a:rPr>
              <a:t>diagrams</a:t>
            </a:r>
            <a:endParaRPr lang="en-US" sz="2400"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fontScale="25000" lnSpcReduction="20000"/>
          </a:bodyPr>
          <a:lstStyle/>
          <a:p>
            <a:pPr algn="just">
              <a:lnSpc>
                <a:spcPct val="150000"/>
              </a:lnSpc>
              <a:buFont typeface="Times New Roman" pitchFamily="18" charset="0"/>
              <a:buChar char="♥"/>
            </a:pPr>
            <a:r>
              <a:rPr lang="en-IN" altLang="en-US" sz="9200" dirty="0" smtClean="0">
                <a:latin typeface="Times New Roman" pitchFamily="18" charset="0"/>
                <a:cs typeface="Times New Roman" pitchFamily="18" charset="0"/>
              </a:rPr>
              <a:t>The first column should correspond to the actor who initiated the use case. </a:t>
            </a:r>
          </a:p>
          <a:p>
            <a:pPr algn="just">
              <a:lnSpc>
                <a:spcPct val="150000"/>
              </a:lnSpc>
              <a:buFont typeface="Times New Roman" pitchFamily="18" charset="0"/>
              <a:buChar char="♥"/>
            </a:pPr>
            <a:r>
              <a:rPr lang="en-IN" altLang="en-US" sz="9200" dirty="0">
                <a:latin typeface="Times New Roman" pitchFamily="18" charset="0"/>
                <a:cs typeface="Times New Roman" pitchFamily="18" charset="0"/>
              </a:rPr>
              <a:t>The </a:t>
            </a:r>
            <a:r>
              <a:rPr lang="en-IN" altLang="en-US" sz="9200" dirty="0" smtClean="0">
                <a:latin typeface="Times New Roman" pitchFamily="18" charset="0"/>
                <a:cs typeface="Times New Roman" pitchFamily="18" charset="0"/>
              </a:rPr>
              <a:t>second </a:t>
            </a:r>
            <a:r>
              <a:rPr lang="en-IN" altLang="en-US" sz="9200" dirty="0">
                <a:latin typeface="Times New Roman" pitchFamily="18" charset="0"/>
                <a:cs typeface="Times New Roman" pitchFamily="18" charset="0"/>
              </a:rPr>
              <a:t>column </a:t>
            </a:r>
            <a:r>
              <a:rPr lang="en-IN" altLang="en-US" sz="9200" dirty="0" smtClean="0">
                <a:latin typeface="Times New Roman" pitchFamily="18" charset="0"/>
                <a:cs typeface="Times New Roman" pitchFamily="18" charset="0"/>
              </a:rPr>
              <a:t>should be a boundary object (that the actor used to initiate the use case).</a:t>
            </a:r>
          </a:p>
          <a:p>
            <a:pPr algn="just">
              <a:lnSpc>
                <a:spcPct val="150000"/>
              </a:lnSpc>
              <a:buFont typeface="Times New Roman" pitchFamily="18" charset="0"/>
              <a:buChar char="♥"/>
            </a:pPr>
            <a:r>
              <a:rPr lang="en-IN" altLang="en-US" sz="9200" dirty="0">
                <a:latin typeface="Times New Roman" pitchFamily="18" charset="0"/>
                <a:cs typeface="Times New Roman" pitchFamily="18" charset="0"/>
              </a:rPr>
              <a:t>The </a:t>
            </a:r>
            <a:r>
              <a:rPr lang="en-IN" altLang="en-US" sz="9200" dirty="0" smtClean="0">
                <a:latin typeface="Times New Roman" pitchFamily="18" charset="0"/>
                <a:cs typeface="Times New Roman" pitchFamily="18" charset="0"/>
              </a:rPr>
              <a:t>third </a:t>
            </a:r>
            <a:r>
              <a:rPr lang="en-IN" altLang="en-US" sz="9200" dirty="0">
                <a:latin typeface="Times New Roman" pitchFamily="18" charset="0"/>
                <a:cs typeface="Times New Roman" pitchFamily="18" charset="0"/>
              </a:rPr>
              <a:t>column should </a:t>
            </a:r>
            <a:r>
              <a:rPr lang="en-IN" altLang="en-US" sz="9200" dirty="0" smtClean="0">
                <a:latin typeface="Times New Roman" pitchFamily="18" charset="0"/>
                <a:cs typeface="Times New Roman" pitchFamily="18" charset="0"/>
              </a:rPr>
              <a:t>be the control object that manages the rest of the use cases. </a:t>
            </a:r>
          </a:p>
          <a:p>
            <a:pPr algn="just">
              <a:lnSpc>
                <a:spcPct val="150000"/>
              </a:lnSpc>
              <a:buFont typeface="Times New Roman" pitchFamily="18" charset="0"/>
              <a:buChar char="♥"/>
            </a:pPr>
            <a:r>
              <a:rPr lang="en-IN" altLang="en-US" sz="9200" dirty="0" smtClean="0">
                <a:latin typeface="Times New Roman" pitchFamily="18" charset="0"/>
                <a:cs typeface="Times New Roman" pitchFamily="18" charset="0"/>
              </a:rPr>
              <a:t>Control objects are created by boundary objects initiating use cases.</a:t>
            </a:r>
          </a:p>
          <a:p>
            <a:pPr algn="just">
              <a:lnSpc>
                <a:spcPct val="150000"/>
              </a:lnSpc>
              <a:buFont typeface="Times New Roman" pitchFamily="18" charset="0"/>
              <a:buChar char="♥"/>
            </a:pPr>
            <a:r>
              <a:rPr lang="en-IN" altLang="en-US" sz="9200" dirty="0" smtClean="0">
                <a:latin typeface="Times New Roman" pitchFamily="18" charset="0"/>
                <a:cs typeface="Times New Roman" pitchFamily="18" charset="0"/>
              </a:rPr>
              <a:t>Boundary objects are created by control objects.</a:t>
            </a:r>
          </a:p>
          <a:p>
            <a:pPr algn="just">
              <a:lnSpc>
                <a:spcPct val="150000"/>
              </a:lnSpc>
              <a:buFont typeface="Times New Roman" pitchFamily="18" charset="0"/>
              <a:buChar char="♥"/>
            </a:pPr>
            <a:r>
              <a:rPr lang="en-IN" altLang="en-US" sz="9200" dirty="0" smtClean="0">
                <a:latin typeface="Times New Roman" pitchFamily="18" charset="0"/>
                <a:cs typeface="Times New Roman" pitchFamily="18" charset="0"/>
              </a:rPr>
              <a:t>Entity objects are accessed by control and boundary objects.</a:t>
            </a:r>
          </a:p>
          <a:p>
            <a:pPr algn="just">
              <a:lnSpc>
                <a:spcPct val="150000"/>
              </a:lnSpc>
              <a:buFont typeface="Times New Roman" pitchFamily="18" charset="0"/>
              <a:buChar char="♥"/>
            </a:pPr>
            <a:r>
              <a:rPr lang="en-IN" altLang="en-US" sz="9200" dirty="0" smtClean="0">
                <a:latin typeface="Times New Roman" pitchFamily="18" charset="0"/>
                <a:cs typeface="Times New Roman" pitchFamily="18" charset="0"/>
              </a:rPr>
              <a:t>Entity objects never access boundary or control objects; </a:t>
            </a:r>
            <a:endParaRPr lang="en-IN" altLang="en-US" sz="9200"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18</a:t>
            </a:fld>
            <a:endParaRPr lang="en-US"/>
          </a:p>
        </p:txBody>
      </p:sp>
    </p:spTree>
    <p:extLst>
      <p:ext uri="{BB962C8B-B14F-4D97-AF65-F5344CB8AC3E}">
        <p14:creationId xmlns:p14="http://schemas.microsoft.com/office/powerpoint/2010/main" val="2264159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153400" cy="685800"/>
          </a:xfrm>
        </p:spPr>
        <p:txBody>
          <a:bodyPr>
            <a:normAutofit/>
          </a:bodyPr>
          <a:lstStyle/>
          <a:p>
            <a:pPr lvl="1" algn="l" rtl="0">
              <a:spcBef>
                <a:spcPct val="0"/>
              </a:spcBef>
            </a:pPr>
            <a:r>
              <a:rPr lang="en-IN" sz="2800" b="1" dirty="0">
                <a:solidFill>
                  <a:srgbClr val="0033CC"/>
                </a:solidFill>
                <a:latin typeface="Times New Roman" pitchFamily="18" charset="0"/>
                <a:cs typeface="Times New Roman" pitchFamily="18" charset="0"/>
              </a:rPr>
              <a:t>Modelling </a:t>
            </a:r>
            <a:r>
              <a:rPr lang="en-IN" sz="2800" b="1" dirty="0" smtClean="0">
                <a:solidFill>
                  <a:srgbClr val="0033CC"/>
                </a:solidFill>
                <a:latin typeface="Times New Roman" pitchFamily="18" charset="0"/>
                <a:cs typeface="Times New Roman" pitchFamily="18" charset="0"/>
              </a:rPr>
              <a:t>Interactions </a:t>
            </a:r>
            <a:r>
              <a:rPr lang="en-IN" sz="2800" b="1" dirty="0">
                <a:solidFill>
                  <a:srgbClr val="0033CC"/>
                </a:solidFill>
                <a:latin typeface="Times New Roman" pitchFamily="18" charset="0"/>
                <a:cs typeface="Times New Roman" pitchFamily="18" charset="0"/>
              </a:rPr>
              <a:t>between objects</a:t>
            </a:r>
            <a:endParaRPr lang="en-US" sz="2000" b="1" dirty="0">
              <a:solidFill>
                <a:srgbClr val="0033CC"/>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19</a:t>
            </a:fld>
            <a:endParaRPr lang="en-US"/>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IN" dirty="0" smtClean="0">
                <a:latin typeface="Times New Roman" pitchFamily="18" charset="0"/>
                <a:cs typeface="Times New Roman" pitchFamily="18" charset="0"/>
              </a:rPr>
              <a:t>An alternative for identifying interactions among objects are CRC cards [Beck and Cunningham, 1989].</a:t>
            </a:r>
          </a:p>
          <a:p>
            <a:pPr algn="just">
              <a:lnSpc>
                <a:spcPct val="150000"/>
              </a:lnSpc>
              <a:buFont typeface="Times New Roman" pitchFamily="18" charset="0"/>
              <a:buChar char="♥"/>
            </a:pPr>
            <a:r>
              <a:rPr lang="en-IN" dirty="0" smtClean="0">
                <a:latin typeface="Times New Roman" pitchFamily="18" charset="0"/>
                <a:cs typeface="Times New Roman" pitchFamily="18" charset="0"/>
              </a:rPr>
              <a:t>CRC stands for class, Responsibilities, and Collaborators.</a:t>
            </a:r>
          </a:p>
          <a:p>
            <a:pPr algn="just">
              <a:lnSpc>
                <a:spcPct val="150000"/>
              </a:lnSpc>
              <a:buFont typeface="Times New Roman" pitchFamily="18" charset="0"/>
              <a:buChar char="♥"/>
            </a:pPr>
            <a:r>
              <a:rPr lang="en-IN" dirty="0" smtClean="0">
                <a:latin typeface="Times New Roman" pitchFamily="18" charset="0"/>
                <a:cs typeface="Times New Roman" pitchFamily="18" charset="0"/>
              </a:rPr>
              <a:t>Each class is represented with an index card (called the CRC card).</a:t>
            </a:r>
          </a:p>
          <a:p>
            <a:pPr algn="just">
              <a:lnSpc>
                <a:spcPct val="150000"/>
              </a:lnSpc>
              <a:buFont typeface="Times New Roman" pitchFamily="18" charset="0"/>
              <a:buChar char="♥"/>
            </a:pPr>
            <a:r>
              <a:rPr lang="en-IN" dirty="0" smtClean="0">
                <a:latin typeface="Times New Roman" pitchFamily="18" charset="0"/>
                <a:cs typeface="Times New Roman" pitchFamily="18" charset="0"/>
              </a:rPr>
              <a:t>The name of the class is depicted on the top, its responsibilities in the left column, and the names of the classes it needs to accomplish its responsibilities are depicted in the right column.  </a:t>
            </a: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59555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GB"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4784" y="1295400"/>
            <a:ext cx="7754432" cy="3657600"/>
          </a:xfrm>
        </p:spPr>
      </p:pic>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20</a:t>
            </a:fld>
            <a:endParaRPr lang="en-US"/>
          </a:p>
        </p:txBody>
      </p:sp>
    </p:spTree>
    <p:extLst>
      <p:ext uri="{BB962C8B-B14F-4D97-AF65-F5344CB8AC3E}">
        <p14:creationId xmlns:p14="http://schemas.microsoft.com/office/powerpoint/2010/main" val="2002731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a:bodyPr>
          <a:lstStyle/>
          <a:p>
            <a:pPr lvl="0"/>
            <a:r>
              <a:rPr lang="en-US" sz="2800" b="1" dirty="0" smtClean="0">
                <a:solidFill>
                  <a:srgbClr val="0033CC"/>
                </a:solidFill>
                <a:latin typeface="Times New Roman" pitchFamily="18" charset="0"/>
                <a:cs typeface="Times New Roman" pitchFamily="18" charset="0"/>
              </a:rPr>
              <a:t>Identifying Associations </a:t>
            </a:r>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An association shows a relationship between two or more classes. Identifying associations has two advantages:</a:t>
            </a:r>
          </a:p>
          <a:p>
            <a:pPr algn="just">
              <a:lnSpc>
                <a:spcPct val="150000"/>
              </a:lnSpc>
              <a:buFont typeface="Times New Roman" pitchFamily="18" charset="0"/>
              <a:buChar char="♥"/>
            </a:pPr>
            <a:r>
              <a:rPr lang="en-US" dirty="0" smtClean="0">
                <a:latin typeface="Times New Roman" pitchFamily="18" charset="0"/>
                <a:cs typeface="Times New Roman" pitchFamily="18" charset="0"/>
              </a:rPr>
              <a:t>First, it clarifies the analysis model by making relationships between objects explicitly.</a:t>
            </a:r>
          </a:p>
          <a:p>
            <a:pPr algn="just">
              <a:lnSpc>
                <a:spcPct val="150000"/>
              </a:lnSpc>
              <a:buFont typeface="Times New Roman" pitchFamily="18" charset="0"/>
              <a:buChar char="♥"/>
            </a:pPr>
            <a:r>
              <a:rPr lang="en-US" dirty="0" smtClean="0">
                <a:latin typeface="Times New Roman" pitchFamily="18" charset="0"/>
                <a:cs typeface="Times New Roman" pitchFamily="18" charset="0"/>
              </a:rPr>
              <a:t>Second, it enables the developer to discover boundary cases associated with links. Associations have several properties:</a:t>
            </a:r>
          </a:p>
          <a:p>
            <a:pPr algn="just">
              <a:lnSpc>
                <a:spcPct val="150000"/>
              </a:lnSpc>
              <a:buFont typeface="Times New Roman" pitchFamily="18" charset="0"/>
              <a:buChar char="♥"/>
            </a:pPr>
            <a:r>
              <a:rPr lang="en-US" dirty="0" smtClean="0">
                <a:latin typeface="Times New Roman" pitchFamily="18" charset="0"/>
                <a:cs typeface="Times New Roman" pitchFamily="18" charset="0"/>
              </a:rPr>
              <a:t>A </a:t>
            </a:r>
            <a:r>
              <a:rPr lang="en-US" b="1" dirty="0" smtClean="0">
                <a:solidFill>
                  <a:srgbClr val="0033CC"/>
                </a:solidFill>
                <a:latin typeface="Times New Roman" pitchFamily="18" charset="0"/>
                <a:cs typeface="Times New Roman" pitchFamily="18" charset="0"/>
              </a:rPr>
              <a:t>name </a:t>
            </a:r>
            <a:r>
              <a:rPr lang="en-US" dirty="0" smtClean="0">
                <a:latin typeface="Times New Roman" pitchFamily="18" charset="0"/>
                <a:cs typeface="Times New Roman" pitchFamily="18" charset="0"/>
              </a:rPr>
              <a:t>to describe the association between two classes. Association names are optional and need not be unique globally.   </a:t>
            </a:r>
          </a:p>
          <a:p>
            <a:pPr algn="just">
              <a:buFont typeface="Times New Roman" pitchFamily="18" charset="0"/>
              <a:buChar char="♥"/>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21</a:t>
            </a:fld>
            <a:endParaRPr lang="en-US"/>
          </a:p>
        </p:txBody>
      </p:sp>
    </p:spTree>
    <p:extLst>
      <p:ext uri="{BB962C8B-B14F-4D97-AF65-F5344CB8AC3E}">
        <p14:creationId xmlns:p14="http://schemas.microsoft.com/office/powerpoint/2010/main" val="4230192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Autofit/>
          </a:bodyPr>
          <a:lstStyle/>
          <a:p>
            <a:endParaRPr lang="en-US" sz="2800" b="1"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Autofit/>
          </a:bodyPr>
          <a:lstStyle/>
          <a:p>
            <a:pPr algn="just">
              <a:lnSpc>
                <a:spcPct val="150000"/>
              </a:lnSpc>
              <a:buFont typeface="Times New Roman" pitchFamily="18" charset="0"/>
              <a:buChar char="♥"/>
            </a:pPr>
            <a:r>
              <a:rPr lang="en-US" sz="2200" dirty="0" smtClean="0">
                <a:latin typeface="Times New Roman" pitchFamily="18" charset="0"/>
                <a:cs typeface="Times New Roman" pitchFamily="18" charset="0"/>
              </a:rPr>
              <a:t>A </a:t>
            </a:r>
            <a:r>
              <a:rPr lang="en-US" sz="2200" b="1" dirty="0" smtClean="0">
                <a:solidFill>
                  <a:srgbClr val="0033CC"/>
                </a:solidFill>
                <a:latin typeface="Times New Roman" pitchFamily="18" charset="0"/>
                <a:cs typeface="Times New Roman" pitchFamily="18" charset="0"/>
              </a:rPr>
              <a:t>role </a:t>
            </a:r>
            <a:r>
              <a:rPr lang="en-US" sz="2200" dirty="0" smtClean="0">
                <a:latin typeface="Times New Roman" pitchFamily="18" charset="0"/>
                <a:cs typeface="Times New Roman" pitchFamily="18" charset="0"/>
              </a:rPr>
              <a:t>at each end, identifying the function of each class with respect to the associations. </a:t>
            </a:r>
          </a:p>
          <a:p>
            <a:pPr algn="just">
              <a:lnSpc>
                <a:spcPct val="150000"/>
              </a:lnSpc>
              <a:buFont typeface="Times New Roman" pitchFamily="18" charset="0"/>
              <a:buChar char="♥"/>
            </a:pPr>
            <a:r>
              <a:rPr lang="en-US" sz="2200" dirty="0" smtClean="0">
                <a:latin typeface="Times New Roman" pitchFamily="18" charset="0"/>
                <a:cs typeface="Times New Roman" pitchFamily="18" charset="0"/>
              </a:rPr>
              <a:t>A </a:t>
            </a:r>
            <a:r>
              <a:rPr lang="en-US" sz="2200" b="1" dirty="0" smtClean="0">
                <a:solidFill>
                  <a:srgbClr val="0033CC"/>
                </a:solidFill>
                <a:latin typeface="Times New Roman" pitchFamily="18" charset="0"/>
                <a:cs typeface="Times New Roman" pitchFamily="18" charset="0"/>
              </a:rPr>
              <a:t>multiplicity</a:t>
            </a:r>
            <a:r>
              <a:rPr lang="en-US" sz="2200" dirty="0" smtClean="0">
                <a:latin typeface="Times New Roman" pitchFamily="18" charset="0"/>
                <a:cs typeface="Times New Roman" pitchFamily="18" charset="0"/>
              </a:rPr>
              <a:t> at each end, identifying the possible number of instances (* indicates a </a:t>
            </a:r>
            <a:r>
              <a:rPr lang="en-US" sz="2200" dirty="0" err="1" smtClean="0">
                <a:latin typeface="Times New Roman" pitchFamily="18" charset="0"/>
                <a:cs typeface="Times New Roman" pitchFamily="18" charset="0"/>
              </a:rPr>
              <a:t>Fieldofficer</a:t>
            </a:r>
            <a:r>
              <a:rPr lang="en-US" sz="2200" dirty="0" smtClean="0">
                <a:latin typeface="Times New Roman" pitchFamily="18" charset="0"/>
                <a:cs typeface="Times New Roman" pitchFamily="18" charset="0"/>
              </a:rPr>
              <a:t> may write zero or more, </a:t>
            </a:r>
            <a:r>
              <a:rPr lang="en-US" sz="2200" dirty="0" err="1" smtClean="0">
                <a:latin typeface="Times New Roman" pitchFamily="18" charset="0"/>
                <a:cs typeface="Times New Roman" pitchFamily="18" charset="0"/>
              </a:rPr>
              <a:t>EmergencyReports</a:t>
            </a:r>
            <a:r>
              <a:rPr lang="en-US" sz="2200" dirty="0" smtClean="0">
                <a:latin typeface="Times New Roman" pitchFamily="18" charset="0"/>
                <a:cs typeface="Times New Roman" pitchFamily="18" charset="0"/>
              </a:rPr>
              <a:t> whereas 1 indicates that each </a:t>
            </a:r>
            <a:r>
              <a:rPr lang="en-US" sz="2200" dirty="0" err="1">
                <a:latin typeface="Times New Roman" pitchFamily="18" charset="0"/>
                <a:cs typeface="Times New Roman" pitchFamily="18" charset="0"/>
              </a:rPr>
              <a:t>EmergencyReports</a:t>
            </a:r>
            <a:r>
              <a:rPr lang="en-US" sz="2200" dirty="0">
                <a:latin typeface="Times New Roman" pitchFamily="18" charset="0"/>
                <a:cs typeface="Times New Roman" pitchFamily="18" charset="0"/>
              </a:rPr>
              <a:t> has </a:t>
            </a:r>
            <a:r>
              <a:rPr lang="en-US" sz="2200" dirty="0" smtClean="0">
                <a:latin typeface="Times New Roman" pitchFamily="18" charset="0"/>
                <a:cs typeface="Times New Roman" pitchFamily="18" charset="0"/>
              </a:rPr>
              <a:t>exactly </a:t>
            </a:r>
            <a:r>
              <a:rPr lang="en-US" sz="2200" dirty="0">
                <a:latin typeface="Times New Roman" pitchFamily="18" charset="0"/>
                <a:cs typeface="Times New Roman" pitchFamily="18" charset="0"/>
              </a:rPr>
              <a:t>one </a:t>
            </a:r>
            <a:r>
              <a:rPr lang="en-US" sz="2200" dirty="0" err="1" smtClean="0">
                <a:latin typeface="Times New Roman" pitchFamily="18" charset="0"/>
                <a:cs typeface="Times New Roman" pitchFamily="18" charset="0"/>
              </a:rPr>
              <a:t>Fieldofficer</a:t>
            </a:r>
            <a:r>
              <a:rPr lang="en-US" sz="2200" dirty="0" smtClean="0">
                <a:latin typeface="Times New Roman" pitchFamily="18" charset="0"/>
                <a:cs typeface="Times New Roman" pitchFamily="18" charset="0"/>
              </a:rPr>
              <a:t> as author).</a:t>
            </a: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22</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495800"/>
            <a:ext cx="8305799" cy="2209800"/>
          </a:xfrm>
          <a:prstGeom prst="rect">
            <a:avLst/>
          </a:prstGeom>
        </p:spPr>
      </p:pic>
    </p:spTree>
    <p:extLst>
      <p:ext uri="{BB962C8B-B14F-4D97-AF65-F5344CB8AC3E}">
        <p14:creationId xmlns:p14="http://schemas.microsoft.com/office/powerpoint/2010/main" val="2109395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pPr algn="just"/>
            <a:endParaRPr lang="en-US"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According to Abbott’s heuristics, associations can be identified by examining verbs and verb phrases denoting a state (</a:t>
            </a:r>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has, is part of, manages, reports to, is triggered by, is contained in, talks to, includes).</a:t>
            </a:r>
          </a:p>
          <a:p>
            <a:pPr algn="just">
              <a:lnSpc>
                <a:spcPct val="150000"/>
              </a:lnSpc>
              <a:buFont typeface="Times New Roman" pitchFamily="18" charset="0"/>
              <a:buChar char="♥"/>
            </a:pPr>
            <a:r>
              <a:rPr lang="en-US" dirty="0" smtClean="0">
                <a:latin typeface="Times New Roman" pitchFamily="18" charset="0"/>
                <a:cs typeface="Times New Roman" pitchFamily="18" charset="0"/>
              </a:rPr>
              <a:t>Every association should be named and roles should be assigned to each end.</a:t>
            </a:r>
          </a:p>
          <a:p>
            <a:pPr marL="68580" indent="0" algn="just">
              <a:lnSpc>
                <a:spcPct val="150000"/>
              </a:lnSpc>
              <a:buNone/>
            </a:pPr>
            <a:endParaRPr lang="en-US" dirty="0">
              <a:latin typeface="Times New Roman" pitchFamily="18" charset="0"/>
              <a:cs typeface="Times New Roman" pitchFamily="18" charset="0"/>
            </a:endParaRPr>
          </a:p>
          <a:p>
            <a:pPr algn="just">
              <a:buFont typeface="Times New Roman" pitchFamily="18" charset="0"/>
              <a:buChar char="♥"/>
            </a:pPr>
            <a:endParaRPr lang="en-US" dirty="0">
              <a:solidFill>
                <a:srgbClr val="0033CC"/>
              </a:solidFill>
              <a:latin typeface="Times New Roman" pitchFamily="18" charset="0"/>
              <a:cs typeface="Times New Roman" pitchFamily="18" charset="0"/>
            </a:endParaRPr>
          </a:p>
          <a:p>
            <a:pPr marL="68580" indent="0">
              <a:buNone/>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23</a:t>
            </a:fld>
            <a:endParaRPr lang="en-US"/>
          </a:p>
        </p:txBody>
      </p:sp>
    </p:spTree>
    <p:extLst>
      <p:ext uri="{BB962C8B-B14F-4D97-AF65-F5344CB8AC3E}">
        <p14:creationId xmlns:p14="http://schemas.microsoft.com/office/powerpoint/2010/main" val="2530786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11034" cy="685800"/>
          </a:xfrm>
        </p:spPr>
        <p:txBody>
          <a:bodyPr>
            <a:normAutofit/>
          </a:bodyPr>
          <a:lstStyle/>
          <a:p>
            <a:r>
              <a:rPr lang="en-US" sz="2800" b="1" dirty="0" smtClean="0">
                <a:solidFill>
                  <a:srgbClr val="0033CC"/>
                </a:solidFill>
                <a:latin typeface="Times New Roman" panose="02020603050405020304" pitchFamily="18" charset="0"/>
                <a:cs typeface="Times New Roman" panose="02020603050405020304" pitchFamily="18" charset="0"/>
              </a:rPr>
              <a:t>Identifying Attributes </a:t>
            </a:r>
            <a:endParaRPr lang="en-US" sz="2800" b="1" dirty="0">
              <a:solidFill>
                <a:srgbClr val="0033CC"/>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95400"/>
            <a:ext cx="8229600" cy="5257800"/>
          </a:xfrm>
        </p:spPr>
        <p:txBody>
          <a:bodyPr>
            <a:normAutofit/>
          </a:bodyPr>
          <a:lstStyle/>
          <a:p>
            <a:pPr algn="just">
              <a:lnSpc>
                <a:spcPct val="150000"/>
              </a:lnSpc>
              <a:buFont typeface="Times New Roman" pitchFamily="18" charset="0"/>
              <a:buChar char="♥"/>
            </a:pPr>
            <a:r>
              <a:rPr lang="en-US" dirty="0" smtClean="0">
                <a:latin typeface="Times New Roman" pitchFamily="18" charset="0"/>
                <a:cs typeface="Times New Roman" pitchFamily="18" charset="0"/>
              </a:rPr>
              <a:t>Attributes are properties of objects. When identifying properties of objects, only the attributes relevant to the system should be considered. </a:t>
            </a:r>
          </a:p>
          <a:p>
            <a:pPr algn="just">
              <a:lnSpc>
                <a:spcPct val="150000"/>
              </a:lnSpc>
              <a:buFont typeface="Times New Roman" pitchFamily="18" charset="0"/>
              <a:buChar char="♥"/>
            </a:pPr>
            <a:r>
              <a:rPr lang="en-US" dirty="0" smtClean="0">
                <a:latin typeface="Times New Roman" pitchFamily="18" charset="0"/>
                <a:cs typeface="Times New Roman" pitchFamily="18" charset="0"/>
              </a:rPr>
              <a:t>Properties that are represented by objects are not attributes.</a:t>
            </a:r>
          </a:p>
          <a:p>
            <a:pPr algn="just">
              <a:lnSpc>
                <a:spcPct val="150000"/>
              </a:lnSpc>
              <a:buFont typeface="Times New Roman" pitchFamily="18" charset="0"/>
              <a:buChar char="♥"/>
            </a:pPr>
            <a:r>
              <a:rPr lang="en-US" dirty="0" smtClean="0">
                <a:latin typeface="Times New Roman" pitchFamily="18" charset="0"/>
                <a:cs typeface="Times New Roman" pitchFamily="18" charset="0"/>
              </a:rPr>
              <a:t>Developers should identify as many associations as possible before identifying attributes to avoid confusing attributes and objects. </a:t>
            </a:r>
          </a:p>
          <a:p>
            <a:pPr algn="just">
              <a:lnSpc>
                <a:spcPct val="150000"/>
              </a:lnSpc>
              <a:buFont typeface="Times New Roman" pitchFamily="18" charset="0"/>
              <a:buChar char="♥"/>
            </a:pPr>
            <a:r>
              <a:rPr lang="en-US" dirty="0" smtClean="0">
                <a:latin typeface="Times New Roman" pitchFamily="18" charset="0"/>
                <a:cs typeface="Times New Roman" pitchFamily="18" charset="0"/>
              </a:rPr>
              <a:t>Attributes have </a:t>
            </a:r>
            <a:r>
              <a:rPr lang="en-US" dirty="0" smtClean="0">
                <a:solidFill>
                  <a:srgbClr val="0033CC"/>
                </a:solidFill>
                <a:latin typeface="Times New Roman" pitchFamily="18" charset="0"/>
                <a:cs typeface="Times New Roman" pitchFamily="18" charset="0"/>
              </a:rPr>
              <a:t>name</a:t>
            </a:r>
            <a:r>
              <a:rPr lang="en-US" dirty="0" smtClean="0">
                <a:latin typeface="Times New Roman" pitchFamily="18" charset="0"/>
                <a:cs typeface="Times New Roman" pitchFamily="18" charset="0"/>
              </a:rPr>
              <a:t>, </a:t>
            </a:r>
            <a:r>
              <a:rPr lang="en-US" dirty="0" smtClean="0">
                <a:solidFill>
                  <a:srgbClr val="0033CC"/>
                </a:solidFill>
                <a:latin typeface="Times New Roman" pitchFamily="18" charset="0"/>
                <a:cs typeface="Times New Roman" pitchFamily="18" charset="0"/>
              </a:rPr>
              <a:t>brief description </a:t>
            </a:r>
            <a:r>
              <a:rPr lang="en-US" dirty="0" smtClean="0">
                <a:latin typeface="Times New Roman" pitchFamily="18" charset="0"/>
                <a:cs typeface="Times New Roman" pitchFamily="18" charset="0"/>
              </a:rPr>
              <a:t>and </a:t>
            </a:r>
            <a:r>
              <a:rPr lang="en-US" dirty="0" smtClean="0">
                <a:solidFill>
                  <a:srgbClr val="0033CC"/>
                </a:solidFill>
                <a:latin typeface="Times New Roman" pitchFamily="18" charset="0"/>
                <a:cs typeface="Times New Roman" pitchFamily="18" charset="0"/>
              </a:rPr>
              <a:t>type.</a:t>
            </a:r>
            <a:endParaRPr lang="en-US" dirty="0">
              <a:solidFill>
                <a:srgbClr val="0033CC"/>
              </a:solidFill>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a:p>
            <a:pPr algn="just">
              <a:lnSpc>
                <a:spcPct val="150000"/>
              </a:lnSpc>
              <a:buFont typeface="Times New Roman" pitchFamily="18" charset="0"/>
              <a:buChar char="♥"/>
            </a:pPr>
            <a:endParaRPr lang="en-US" dirty="0" smtClean="0">
              <a:latin typeface="Times New Roman" pitchFamily="18" charset="0"/>
              <a:cs typeface="Times New Roman" pitchFamily="18" charset="0"/>
            </a:endParaRPr>
          </a:p>
          <a:p>
            <a:pPr algn="just">
              <a:lnSpc>
                <a:spcPct val="150000"/>
              </a:lnSpc>
              <a:buFont typeface="Times New Roman" pitchFamily="18" charset="0"/>
              <a:buChar char="♥"/>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24</a:t>
            </a:fld>
            <a:endParaRPr lang="en-US"/>
          </a:p>
        </p:txBody>
      </p:sp>
    </p:spTree>
    <p:extLst>
      <p:ext uri="{BB962C8B-B14F-4D97-AF65-F5344CB8AC3E}">
        <p14:creationId xmlns:p14="http://schemas.microsoft.com/office/powerpoint/2010/main" val="399782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611034" cy="609600"/>
          </a:xfrm>
        </p:spPr>
        <p:txBody>
          <a:bodyPr>
            <a:normAutofit fontScale="90000"/>
          </a:bodyPr>
          <a:lstStyle/>
          <a:p>
            <a:endParaRPr lang="en-US" dirty="0"/>
          </a:p>
        </p:txBody>
      </p:sp>
      <p:sp>
        <p:nvSpPr>
          <p:cNvPr id="4" name="Date Placeholder 3"/>
          <p:cNvSpPr>
            <a:spLocks noGrp="1"/>
          </p:cNvSpPr>
          <p:nvPr>
            <p:ph type="dt" sz="half" idx="10"/>
          </p:nvPr>
        </p:nvSpPr>
        <p:spPr/>
        <p:txBody>
          <a:bodyPr/>
          <a:lstStyle/>
          <a:p>
            <a:fld id="{BB3C1479-74FB-4E1C-9786-038E0A99DFB3}" type="datetime1">
              <a:rPr lang="en-US" smtClean="0"/>
              <a:pPr/>
              <a:t>3/23/2022</a:t>
            </a:fld>
            <a:endParaRPr lang="en-US"/>
          </a:p>
        </p:txBody>
      </p:sp>
      <p:sp>
        <p:nvSpPr>
          <p:cNvPr id="5" name="Footer Placeholder 4"/>
          <p:cNvSpPr>
            <a:spLocks noGrp="1"/>
          </p:cNvSpPr>
          <p:nvPr>
            <p:ph type="ftr" sz="quarter" idx="11"/>
          </p:nvPr>
        </p:nvSpPr>
        <p:spPr/>
        <p:txBody>
          <a:bodyPr/>
          <a:lstStyle/>
          <a:p>
            <a:r>
              <a:rPr lang="en-US" smtClean="0"/>
              <a:t>3/2/2018</a:t>
            </a:r>
            <a:endParaRPr lang="en-US"/>
          </a:p>
        </p:txBody>
      </p:sp>
      <p:sp>
        <p:nvSpPr>
          <p:cNvPr id="6" name="Slide Number Placeholder 5"/>
          <p:cNvSpPr>
            <a:spLocks noGrp="1"/>
          </p:cNvSpPr>
          <p:nvPr>
            <p:ph type="sldNum" sz="quarter" idx="12"/>
          </p:nvPr>
        </p:nvSpPr>
        <p:spPr/>
        <p:txBody>
          <a:bodyPr/>
          <a:lstStyle/>
          <a:p>
            <a:fld id="{E31DD491-D1AD-431C-9D10-345859CB23D9}" type="slidenum">
              <a:rPr lang="en-US" smtClean="0"/>
              <a:pPr/>
              <a:t>25</a:t>
            </a:fld>
            <a:endParaRPr lang="en-US"/>
          </a:p>
        </p:txBody>
      </p:sp>
      <p:sp>
        <p:nvSpPr>
          <p:cNvPr id="3" name="Content Placeholder 2"/>
          <p:cNvSpPr>
            <a:spLocks noGrp="1"/>
          </p:cNvSpPr>
          <p:nvPr>
            <p:ph idx="1"/>
          </p:nvPr>
        </p:nvSpPr>
        <p:spPr>
          <a:xfrm>
            <a:off x="457200" y="1295400"/>
            <a:ext cx="8229600" cy="5257800"/>
          </a:xfrm>
        </p:spPr>
        <p:txBody>
          <a:bodyPr/>
          <a:lstStyle/>
          <a:p>
            <a:pPr marL="68580" indent="0" algn="just">
              <a:lnSpc>
                <a:spcPct val="150000"/>
              </a:lnSpc>
              <a:buNone/>
            </a:pPr>
            <a:r>
              <a:rPr lang="en-US" dirty="0" smtClean="0">
                <a:solidFill>
                  <a:srgbClr val="0033CC"/>
                </a:solidFill>
                <a:latin typeface="Times New Roman" pitchFamily="18" charset="0"/>
                <a:cs typeface="Times New Roman" pitchFamily="18" charset="0"/>
              </a:rPr>
              <a:t>Heuristics for identifying attributes </a:t>
            </a:r>
          </a:p>
          <a:p>
            <a:pPr algn="just">
              <a:lnSpc>
                <a:spcPct val="150000"/>
              </a:lnSpc>
              <a:buFont typeface="Times New Roman" pitchFamily="18" charset="0"/>
              <a:buChar char="♥"/>
            </a:pPr>
            <a:r>
              <a:rPr lang="en-US" dirty="0" smtClean="0">
                <a:latin typeface="Times New Roman" pitchFamily="18" charset="0"/>
                <a:cs typeface="Times New Roman" pitchFamily="18" charset="0"/>
              </a:rPr>
              <a:t>Examine possessive phrases </a:t>
            </a:r>
          </a:p>
          <a:p>
            <a:pPr algn="just">
              <a:lnSpc>
                <a:spcPct val="150000"/>
              </a:lnSpc>
              <a:buFont typeface="Times New Roman" pitchFamily="18" charset="0"/>
              <a:buChar char="♥"/>
            </a:pPr>
            <a:r>
              <a:rPr lang="en-US" dirty="0" smtClean="0">
                <a:latin typeface="Times New Roman" pitchFamily="18" charset="0"/>
                <a:cs typeface="Times New Roman" pitchFamily="18" charset="0"/>
              </a:rPr>
              <a:t>Represent stored state as an attribute of the entity object</a:t>
            </a:r>
          </a:p>
          <a:p>
            <a:pPr algn="just">
              <a:lnSpc>
                <a:spcPct val="150000"/>
              </a:lnSpc>
              <a:buFont typeface="Times New Roman" pitchFamily="18" charset="0"/>
              <a:buChar char="♥"/>
            </a:pPr>
            <a:r>
              <a:rPr lang="en-US" dirty="0" smtClean="0">
                <a:latin typeface="Times New Roman" pitchFamily="18" charset="0"/>
                <a:cs typeface="Times New Roman" pitchFamily="18" charset="0"/>
              </a:rPr>
              <a:t>Describe each attribute </a:t>
            </a:r>
          </a:p>
          <a:p>
            <a:pPr algn="just">
              <a:lnSpc>
                <a:spcPct val="150000"/>
              </a:lnSpc>
              <a:buFont typeface="Times New Roman" pitchFamily="18" charset="0"/>
              <a:buChar char="♥"/>
            </a:pPr>
            <a:r>
              <a:rPr lang="en-US" dirty="0" smtClean="0">
                <a:latin typeface="Times New Roman" pitchFamily="18" charset="0"/>
                <a:cs typeface="Times New Roman" pitchFamily="18" charset="0"/>
              </a:rPr>
              <a:t>Do not represent an attribute as an object; use an association instead.</a:t>
            </a:r>
          </a:p>
          <a:p>
            <a:pPr algn="just">
              <a:lnSpc>
                <a:spcPct val="150000"/>
              </a:lnSpc>
              <a:buFont typeface="Times New Roman" pitchFamily="18" charset="0"/>
              <a:buChar char="♥"/>
            </a:pPr>
            <a:endParaRPr lang="en-US"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3721735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257800"/>
          </a:xfrm>
        </p:spPr>
        <p:txBody>
          <a:bodyPr>
            <a:normAutofit/>
          </a:bodyPr>
          <a:lstStyle/>
          <a:p>
            <a:pPr marL="68580" indent="0" algn="just">
              <a:lnSpc>
                <a:spcPct val="150000"/>
              </a:lnSpc>
              <a:buNone/>
            </a:pPr>
            <a:endParaRPr lang="en-US" dirty="0" smtClean="0">
              <a:solidFill>
                <a:schemeClr val="tx1"/>
              </a:solidFill>
              <a:latin typeface="Times New Roman" pitchFamily="18" charset="0"/>
              <a:cs typeface="Times New Roman" pitchFamily="18" charset="0"/>
            </a:endParaRPr>
          </a:p>
          <a:p>
            <a:pPr marL="68580" indent="0" algn="just">
              <a:lnSpc>
                <a:spcPct val="150000"/>
              </a:lnSpc>
              <a:buNone/>
            </a:pPr>
            <a:endParaRPr lang="en-US" dirty="0">
              <a:solidFill>
                <a:schemeClr val="tx1"/>
              </a:solidFill>
              <a:latin typeface="Times New Roman" pitchFamily="18" charset="0"/>
              <a:cs typeface="Times New Roman" pitchFamily="18" charset="0"/>
            </a:endParaRPr>
          </a:p>
          <a:p>
            <a:pPr marL="68580" indent="0" algn="just">
              <a:lnSpc>
                <a:spcPct val="150000"/>
              </a:lnSpc>
              <a:buNone/>
            </a:pPr>
            <a:endParaRPr lang="en-US" dirty="0">
              <a:solidFill>
                <a:schemeClr val="tx1"/>
              </a:solidFill>
              <a:latin typeface="Times New Roman" pitchFamily="18" charset="0"/>
              <a:cs typeface="Times New Roman" pitchFamily="18" charset="0"/>
            </a:endParaRPr>
          </a:p>
          <a:p>
            <a:pPr marL="68580" indent="0" algn="just">
              <a:lnSpc>
                <a:spcPct val="150000"/>
              </a:lnSpc>
              <a:buNone/>
            </a:pPr>
            <a:endParaRPr lang="en-US" dirty="0" smtClean="0"/>
          </a:p>
          <a:p>
            <a:pPr algn="just">
              <a:lnSpc>
                <a:spcPct val="150000"/>
              </a:lnSpc>
              <a:buFont typeface="Century Gothic" pitchFamily="34" charset="0"/>
              <a:buChar char="♥"/>
            </a:pPr>
            <a:endParaRPr lang="en-US" dirty="0"/>
          </a:p>
        </p:txBody>
      </p:sp>
      <p:sp>
        <p:nvSpPr>
          <p:cNvPr id="5" name="Rectangle 4"/>
          <p:cNvSpPr/>
          <p:nvPr/>
        </p:nvSpPr>
        <p:spPr>
          <a:xfrm>
            <a:off x="2412608" y="1524000"/>
            <a:ext cx="3454792"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Thank you</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8" descr="Questio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4604" y="27432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fld id="{E31DD491-D1AD-431C-9D10-345859CB23D9}" type="slidenum">
              <a:rPr lang="en-US" smtClean="0"/>
              <a:pPr/>
              <a:t>26</a:t>
            </a:fld>
            <a:endParaRPr lang="en-US"/>
          </a:p>
        </p:txBody>
      </p:sp>
    </p:spTree>
    <p:extLst>
      <p:ext uri="{BB962C8B-B14F-4D97-AF65-F5344CB8AC3E}">
        <p14:creationId xmlns:p14="http://schemas.microsoft.com/office/powerpoint/2010/main" val="42475464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7472</TotalTime>
  <Words>1619</Words>
  <Application>Microsoft Office PowerPoint</Application>
  <PresentationFormat>On-screen Show (4:3)</PresentationFormat>
  <Paragraphs>209</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Calibri</vt:lpstr>
      <vt:lpstr>Century Gothic</vt:lpstr>
      <vt:lpstr>Times New Roman</vt:lpstr>
      <vt:lpstr>Wingdings</vt:lpstr>
      <vt:lpstr>Wingdings 2</vt:lpstr>
      <vt:lpstr>Austin</vt:lpstr>
      <vt:lpstr>                                  DEBRE MARKOS UNIVERSITY BURIE CAMPUS DEPARTMENT OF COMPUTER SCIENCE   </vt:lpstr>
      <vt:lpstr>               Chapter Five: Analysis </vt:lpstr>
      <vt:lpstr>PowerPoint Presentation</vt:lpstr>
      <vt:lpstr>PowerPoint Presentation</vt:lpstr>
      <vt:lpstr>PowerPoint Presentation</vt:lpstr>
      <vt:lpstr>Generalization and Specialization</vt:lpstr>
      <vt:lpstr>Analysis Activities: From Use Case to Objects</vt:lpstr>
      <vt:lpstr>Identifying Entity Objects </vt:lpstr>
      <vt:lpstr>PowerPoint Presentation</vt:lpstr>
      <vt:lpstr>Identifying Boundary Objects</vt:lpstr>
      <vt:lpstr>PowerPoint Presentation</vt:lpstr>
      <vt:lpstr>Identifying Control Objects</vt:lpstr>
      <vt:lpstr>PowerPoint Presentation</vt:lpstr>
      <vt:lpstr>Mapping use cases to objects with sequence diagrams </vt:lpstr>
      <vt:lpstr>PowerPoint Presentation</vt:lpstr>
      <vt:lpstr>PowerPoint Presentation</vt:lpstr>
      <vt:lpstr>PowerPoint Presentation</vt:lpstr>
      <vt:lpstr> Heuristics for drawing sequence diagrams</vt:lpstr>
      <vt:lpstr>Modelling Interactions between objects</vt:lpstr>
      <vt:lpstr>PowerPoint Presentation</vt:lpstr>
      <vt:lpstr>Identifying Associations </vt:lpstr>
      <vt:lpstr>PowerPoint Presentation</vt:lpstr>
      <vt:lpstr>PowerPoint Presentation</vt:lpstr>
      <vt:lpstr>Identifying Attributes </vt:lpstr>
      <vt:lpstr>PowerPoint Presentation</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user</cp:lastModifiedBy>
  <cp:revision>436</cp:revision>
  <dcterms:created xsi:type="dcterms:W3CDTF">2018-01-30T11:38:14Z</dcterms:created>
  <dcterms:modified xsi:type="dcterms:W3CDTF">2022-03-23T17:49:52Z</dcterms:modified>
</cp:coreProperties>
</file>